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47"/>
  </p:notesMasterIdLst>
  <p:handoutMasterIdLst>
    <p:handoutMasterId r:id="rId48"/>
  </p:handoutMasterIdLst>
  <p:sldIdLst>
    <p:sldId id="310" r:id="rId2"/>
    <p:sldId id="357" r:id="rId3"/>
    <p:sldId id="316" r:id="rId4"/>
    <p:sldId id="317" r:id="rId5"/>
    <p:sldId id="318" r:id="rId6"/>
    <p:sldId id="319" r:id="rId7"/>
    <p:sldId id="320" r:id="rId8"/>
    <p:sldId id="321" r:id="rId9"/>
    <p:sldId id="322" r:id="rId10"/>
    <p:sldId id="323" r:id="rId11"/>
    <p:sldId id="324" r:id="rId12"/>
    <p:sldId id="325" r:id="rId13"/>
    <p:sldId id="326" r:id="rId14"/>
    <p:sldId id="327" r:id="rId15"/>
    <p:sldId id="328" r:id="rId16"/>
    <p:sldId id="329" r:id="rId17"/>
    <p:sldId id="358" r:id="rId18"/>
    <p:sldId id="359" r:id="rId19"/>
    <p:sldId id="360" r:id="rId20"/>
    <p:sldId id="361" r:id="rId21"/>
    <p:sldId id="334" r:id="rId22"/>
    <p:sldId id="335" r:id="rId23"/>
    <p:sldId id="336" r:id="rId24"/>
    <p:sldId id="337" r:id="rId25"/>
    <p:sldId id="338" r:id="rId26"/>
    <p:sldId id="339" r:id="rId27"/>
    <p:sldId id="340" r:id="rId28"/>
    <p:sldId id="341" r:id="rId29"/>
    <p:sldId id="342" r:id="rId30"/>
    <p:sldId id="343" r:id="rId31"/>
    <p:sldId id="344" r:id="rId32"/>
    <p:sldId id="372" r:id="rId33"/>
    <p:sldId id="345" r:id="rId34"/>
    <p:sldId id="362" r:id="rId35"/>
    <p:sldId id="348" r:id="rId36"/>
    <p:sldId id="349" r:id="rId37"/>
    <p:sldId id="364" r:id="rId38"/>
    <p:sldId id="365" r:id="rId39"/>
    <p:sldId id="351" r:id="rId40"/>
    <p:sldId id="366" r:id="rId41"/>
    <p:sldId id="367" r:id="rId42"/>
    <p:sldId id="368" r:id="rId43"/>
    <p:sldId id="369" r:id="rId44"/>
    <p:sldId id="370" r:id="rId45"/>
    <p:sldId id="371" r:id="rId4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373">
          <p15:clr>
            <a:srgbClr val="A4A3A4"/>
          </p15:clr>
        </p15:guide>
        <p15:guide id="4" orient="horz" pos="1162" userDrawn="1">
          <p15:clr>
            <a:srgbClr val="A4A3A4"/>
          </p15:clr>
        </p15:guide>
        <p15:guide id="5" orient="horz" pos="709">
          <p15:clr>
            <a:srgbClr val="A4A3A4"/>
          </p15:clr>
        </p15:guide>
        <p15:guide id="6" pos="528">
          <p15:clr>
            <a:srgbClr val="A4A3A4"/>
          </p15:clr>
        </p15:guide>
        <p15:guide id="7" pos="294">
          <p15:clr>
            <a:srgbClr val="A4A3A4"/>
          </p15:clr>
        </p15:guide>
        <p15:guide id="8" orient="horz" pos="4037">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CE" initials="CE" lastIdx="8"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EAE4"/>
    <a:srgbClr val="000000"/>
    <a:srgbClr val="C1FFFF"/>
    <a:srgbClr val="D5FFFF"/>
    <a:srgbClr val="CCFFFF"/>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13" autoAdjust="0"/>
    <p:restoredTop sz="92584" autoAdjust="0"/>
  </p:normalViewPr>
  <p:slideViewPr>
    <p:cSldViewPr snapToGrid="0" snapToObjects="1">
      <p:cViewPr varScale="1">
        <p:scale>
          <a:sx n="76" d="100"/>
          <a:sy n="76" d="100"/>
        </p:scale>
        <p:origin x="108" y="930"/>
      </p:cViewPr>
      <p:guideLst>
        <p:guide orient="horz" pos="2160"/>
        <p:guide pos="2880"/>
        <p:guide orient="horz" pos="373"/>
        <p:guide orient="horz" pos="1162"/>
        <p:guide orient="horz" pos="709"/>
        <p:guide pos="528"/>
        <p:guide pos="294"/>
        <p:guide orient="horz" pos="4037"/>
      </p:guideLst>
    </p:cSldViewPr>
  </p:slideViewPr>
  <p:outlineViewPr>
    <p:cViewPr>
      <p:scale>
        <a:sx n="33" d="100"/>
        <a:sy n="33" d="100"/>
      </p:scale>
      <p:origin x="0" y="20646"/>
    </p:cViewPr>
    <p:sldLst>
      <p:sld r:id="rId1" collapse="1"/>
      <p:sld r:id="rId2" collapse="1"/>
      <p:sld r:id="rId3" collapse="1"/>
      <p:sld r:id="rId4" collapse="1"/>
      <p:sld r:id="rId5" collapse="1"/>
      <p:sld r:id="rId6" collapse="1"/>
      <p:sld r:id="rId7" collapse="1"/>
    </p:sldLst>
  </p:outlineViewPr>
  <p:notesTextViewPr>
    <p:cViewPr>
      <p:scale>
        <a:sx n="3" d="2"/>
        <a:sy n="3" d="2"/>
      </p:scale>
      <p:origin x="0" y="0"/>
    </p:cViewPr>
  </p:notesTextViewPr>
  <p:sorterViewPr>
    <p:cViewPr>
      <p:scale>
        <a:sx n="100" d="100"/>
        <a:sy n="100" d="100"/>
      </p:scale>
      <p:origin x="0" y="0"/>
    </p:cViewPr>
  </p:sorterViewPr>
  <p:notesViewPr>
    <p:cSldViewPr snapToGrid="0" snapToObjects="1">
      <p:cViewPr varScale="1">
        <p:scale>
          <a:sx n="85" d="100"/>
          <a:sy n="85" d="100"/>
        </p:scale>
        <p:origin x="3802"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viewProps" Target="viewProps.xml"/></Relationships>
</file>

<file path=ppt/_rels/viewProps.xml.rels><?xml version="1.0" encoding="UTF-8" standalone="yes"?>
<Relationships xmlns="http://schemas.openxmlformats.org/package/2006/relationships"><Relationship Id="rId3" Type="http://schemas.openxmlformats.org/officeDocument/2006/relationships/slide" Target="slides/slide19.xml"/><Relationship Id="rId7" Type="http://schemas.openxmlformats.org/officeDocument/2006/relationships/slide" Target="slides/slide38.xml"/><Relationship Id="rId2" Type="http://schemas.openxmlformats.org/officeDocument/2006/relationships/slide" Target="slides/slide18.xml"/><Relationship Id="rId1" Type="http://schemas.openxmlformats.org/officeDocument/2006/relationships/slide" Target="slides/slide17.xml"/><Relationship Id="rId6" Type="http://schemas.openxmlformats.org/officeDocument/2006/relationships/slide" Target="slides/slide37.xml"/><Relationship Id="rId5" Type="http://schemas.openxmlformats.org/officeDocument/2006/relationships/slide" Target="slides/slide34.xml"/><Relationship Id="rId4" Type="http://schemas.openxmlformats.org/officeDocument/2006/relationships/slide" Target="slides/slide2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8/21/2019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2.jpg>
</file>

<file path=ppt/media/image3.jpeg>
</file>

<file path=ppt/media/image4.jpeg>
</file>

<file path=ppt/media/image5.jpeg>
</file>

<file path=ppt/media/image6.png>
</file>

<file path=ppt/media/image7.jpeg>
</file>

<file path=ppt/media/image8.jpe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en-IN" dirty="0"/>
              <a:t>If this PowerPoint presentation contains mathematical equations, you may need to check that your computer has the following installed:</a:t>
            </a:r>
          </a:p>
          <a:p>
            <a:pPr marL="0" marR="0" indent="0" algn="l" defTabSz="914400" rtl="0" eaLnBrk="1" fontAlgn="auto" latinLnBrk="0" hangingPunct="1">
              <a:lnSpc>
                <a:spcPct val="100000"/>
              </a:lnSpc>
              <a:spcBef>
                <a:spcPts val="0"/>
              </a:spcBef>
              <a:spcAft>
                <a:spcPts val="0"/>
              </a:spcAft>
              <a:buClrTx/>
              <a:buSzTx/>
              <a:buFontTx/>
              <a:buNone/>
              <a:defRPr/>
            </a:pPr>
            <a:r>
              <a:rPr lang="en-IN" dirty="0"/>
              <a:t>1) MathType Plugin</a:t>
            </a:r>
          </a:p>
          <a:p>
            <a:pPr marL="0" marR="0" indent="0" algn="l" defTabSz="914400" rtl="0" eaLnBrk="1" fontAlgn="auto" latinLnBrk="0" hangingPunct="1">
              <a:lnSpc>
                <a:spcPct val="100000"/>
              </a:lnSpc>
              <a:spcBef>
                <a:spcPts val="0"/>
              </a:spcBef>
              <a:spcAft>
                <a:spcPts val="0"/>
              </a:spcAft>
              <a:buClrTx/>
              <a:buSzTx/>
              <a:buFontTx/>
              <a:buNone/>
              <a:defRPr/>
            </a:pPr>
            <a:r>
              <a:rPr lang="en-IN" dirty="0"/>
              <a:t>2) Math Player (free versions available)</a:t>
            </a:r>
          </a:p>
          <a:p>
            <a:pPr marL="0" marR="0" indent="0" algn="l" defTabSz="914400" rtl="0" eaLnBrk="1" fontAlgn="auto" latinLnBrk="0" hangingPunct="1">
              <a:lnSpc>
                <a:spcPct val="100000"/>
              </a:lnSpc>
              <a:spcBef>
                <a:spcPts val="0"/>
              </a:spcBef>
              <a:spcAft>
                <a:spcPts val="0"/>
              </a:spcAft>
              <a:buClrTx/>
              <a:buSzTx/>
              <a:buFontTx/>
              <a:buNone/>
              <a:defRPr/>
            </a:pPr>
            <a:r>
              <a:rPr lang="en-IN" dirty="0"/>
              <a:t>3) NVDA Reader (free versions available)</a:t>
            </a:r>
          </a:p>
        </p:txBody>
      </p:sp>
      <p:sp>
        <p:nvSpPr>
          <p:cNvPr id="4" name="Slide Number Placeholder 3"/>
          <p:cNvSpPr>
            <a:spLocks noGrp="1"/>
          </p:cNvSpPr>
          <p:nvPr>
            <p:ph type="sldNum" sz="quarter" idx="10"/>
          </p:nvPr>
        </p:nvSpPr>
        <p:spPr/>
        <p:txBody>
          <a:bodyPr/>
          <a:lstStyle/>
          <a:p>
            <a:fld id="{A73D6722-9B4D-4E29-B226-C325925A8118}" type="slidenum">
              <a:rPr lang="en-US" smtClean="0"/>
              <a:t>1</a:t>
            </a:fld>
            <a:endParaRPr lang="en-US" dirty="0"/>
          </a:p>
        </p:txBody>
      </p:sp>
    </p:spTree>
    <p:extLst>
      <p:ext uri="{BB962C8B-B14F-4D97-AF65-F5344CB8AC3E}">
        <p14:creationId xmlns:p14="http://schemas.microsoft.com/office/powerpoint/2010/main" val="19352049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36</a:t>
            </a:fld>
            <a:endParaRPr lang="en-US" dirty="0"/>
          </a:p>
        </p:txBody>
      </p:sp>
    </p:spTree>
    <p:extLst>
      <p:ext uri="{BB962C8B-B14F-4D97-AF65-F5344CB8AC3E}">
        <p14:creationId xmlns:p14="http://schemas.microsoft.com/office/powerpoint/2010/main" val="24447564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37</a:t>
            </a:fld>
            <a:endParaRPr lang="en-US" dirty="0"/>
          </a:p>
        </p:txBody>
      </p:sp>
    </p:spTree>
    <p:extLst>
      <p:ext uri="{BB962C8B-B14F-4D97-AF65-F5344CB8AC3E}">
        <p14:creationId xmlns:p14="http://schemas.microsoft.com/office/powerpoint/2010/main" val="18280701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38</a:t>
            </a:fld>
            <a:endParaRPr lang="en-US" dirty="0"/>
          </a:p>
        </p:txBody>
      </p:sp>
    </p:spTree>
    <p:extLst>
      <p:ext uri="{BB962C8B-B14F-4D97-AF65-F5344CB8AC3E}">
        <p14:creationId xmlns:p14="http://schemas.microsoft.com/office/powerpoint/2010/main" val="18280701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39</a:t>
            </a:fld>
            <a:endParaRPr lang="en-US" dirty="0"/>
          </a:p>
        </p:txBody>
      </p:sp>
    </p:spTree>
    <p:extLst>
      <p:ext uri="{BB962C8B-B14F-4D97-AF65-F5344CB8AC3E}">
        <p14:creationId xmlns:p14="http://schemas.microsoft.com/office/powerpoint/2010/main" val="41551059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40</a:t>
            </a:fld>
            <a:endParaRPr lang="en-US" dirty="0"/>
          </a:p>
        </p:txBody>
      </p:sp>
    </p:spTree>
    <p:extLst>
      <p:ext uri="{BB962C8B-B14F-4D97-AF65-F5344CB8AC3E}">
        <p14:creationId xmlns:p14="http://schemas.microsoft.com/office/powerpoint/2010/main" val="4155105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41</a:t>
            </a:fld>
            <a:endParaRPr lang="en-US" dirty="0"/>
          </a:p>
        </p:txBody>
      </p:sp>
    </p:spTree>
    <p:extLst>
      <p:ext uri="{BB962C8B-B14F-4D97-AF65-F5344CB8AC3E}">
        <p14:creationId xmlns:p14="http://schemas.microsoft.com/office/powerpoint/2010/main" val="41551059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42</a:t>
            </a:fld>
            <a:endParaRPr lang="en-US" dirty="0"/>
          </a:p>
        </p:txBody>
      </p:sp>
    </p:spTree>
    <p:extLst>
      <p:ext uri="{BB962C8B-B14F-4D97-AF65-F5344CB8AC3E}">
        <p14:creationId xmlns:p14="http://schemas.microsoft.com/office/powerpoint/2010/main" val="41551059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43</a:t>
            </a:fld>
            <a:endParaRPr lang="en-US" dirty="0"/>
          </a:p>
        </p:txBody>
      </p:sp>
    </p:spTree>
    <p:extLst>
      <p:ext uri="{BB962C8B-B14F-4D97-AF65-F5344CB8AC3E}">
        <p14:creationId xmlns:p14="http://schemas.microsoft.com/office/powerpoint/2010/main" val="41551059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44</a:t>
            </a:fld>
            <a:endParaRPr lang="en-US" dirty="0"/>
          </a:p>
        </p:txBody>
      </p:sp>
    </p:spTree>
    <p:extLst>
      <p:ext uri="{BB962C8B-B14F-4D97-AF65-F5344CB8AC3E}">
        <p14:creationId xmlns:p14="http://schemas.microsoft.com/office/powerpoint/2010/main" val="34045400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ct val="25000"/>
              <a:buFont typeface="Arial"/>
              <a:buNone/>
              <a:tabLst/>
              <a:defRPr/>
            </a:pPr>
            <a:fld id="{00000000-1234-1234-1234-123412341234}" type="slidenum">
              <a:rPr kumimoji="0" lang="en-US" sz="1200" b="0" i="0" u="none" strike="noStrike" kern="1200" cap="none" spc="0" normalizeH="0" baseline="0" noProof="0">
                <a:ln>
                  <a:noFill/>
                </a:ln>
                <a:solidFill>
                  <a:prstClr val="black"/>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
                  <a:srgbClr val="000000"/>
                </a:buClr>
                <a:buSzPct val="25000"/>
                <a:buFont typeface="Arial"/>
                <a:buNone/>
                <a:tabLst/>
                <a:defRPr/>
              </a:pPr>
              <a:t>45</a:t>
            </a:fld>
            <a:endParaRPr kumimoji="0" lang="en-US" sz="1200" b="0" i="0" u="none" strike="noStrike" kern="1200" cap="none" spc="0" normalizeH="0" baseline="0" noProof="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1490057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IN" dirty="0"/>
          </a:p>
        </p:txBody>
      </p:sp>
      <p:sp>
        <p:nvSpPr>
          <p:cNvPr id="4" name="Slide Number Placeholder 3"/>
          <p:cNvSpPr>
            <a:spLocks noGrp="1"/>
          </p:cNvSpPr>
          <p:nvPr>
            <p:ph type="sldNum" sz="quarter" idx="10"/>
          </p:nvPr>
        </p:nvSpPr>
        <p:spPr/>
        <p:txBody>
          <a:bodyPr/>
          <a:lstStyle/>
          <a:p>
            <a:fld id="{A73D6722-9B4D-4E29-B226-C325925A8118}" type="slidenum">
              <a:rPr lang="en-US" smtClean="0"/>
              <a:t>2</a:t>
            </a:fld>
            <a:endParaRPr lang="en-US" dirty="0"/>
          </a:p>
        </p:txBody>
      </p:sp>
    </p:spTree>
    <p:extLst>
      <p:ext uri="{BB962C8B-B14F-4D97-AF65-F5344CB8AC3E}">
        <p14:creationId xmlns:p14="http://schemas.microsoft.com/office/powerpoint/2010/main" val="1935204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004E23-57C8-46BF-A38E-3B9709954C77}" type="slidenum">
              <a:rPr lang="en-US" smtClean="0"/>
              <a:t>5</a:t>
            </a:fld>
            <a:endParaRPr lang="en-US" dirty="0"/>
          </a:p>
        </p:txBody>
      </p:sp>
    </p:spTree>
    <p:extLst>
      <p:ext uri="{BB962C8B-B14F-4D97-AF65-F5344CB8AC3E}">
        <p14:creationId xmlns:p14="http://schemas.microsoft.com/office/powerpoint/2010/main" val="24286512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17</a:t>
            </a:fld>
            <a:endParaRPr lang="en-US" dirty="0"/>
          </a:p>
        </p:txBody>
      </p:sp>
    </p:spTree>
    <p:extLst>
      <p:ext uri="{BB962C8B-B14F-4D97-AF65-F5344CB8AC3E}">
        <p14:creationId xmlns:p14="http://schemas.microsoft.com/office/powerpoint/2010/main" val="18280701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18</a:t>
            </a:fld>
            <a:endParaRPr lang="en-US" dirty="0"/>
          </a:p>
        </p:txBody>
      </p:sp>
    </p:spTree>
    <p:extLst>
      <p:ext uri="{BB962C8B-B14F-4D97-AF65-F5344CB8AC3E}">
        <p14:creationId xmlns:p14="http://schemas.microsoft.com/office/powerpoint/2010/main" val="18280701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19</a:t>
            </a:fld>
            <a:endParaRPr lang="en-US" dirty="0"/>
          </a:p>
        </p:txBody>
      </p:sp>
    </p:spTree>
    <p:extLst>
      <p:ext uri="{BB962C8B-B14F-4D97-AF65-F5344CB8AC3E}">
        <p14:creationId xmlns:p14="http://schemas.microsoft.com/office/powerpoint/2010/main" val="1828070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20</a:t>
            </a:fld>
            <a:endParaRPr lang="en-US" dirty="0"/>
          </a:p>
        </p:txBody>
      </p:sp>
    </p:spTree>
    <p:extLst>
      <p:ext uri="{BB962C8B-B14F-4D97-AF65-F5344CB8AC3E}">
        <p14:creationId xmlns:p14="http://schemas.microsoft.com/office/powerpoint/2010/main" val="18280701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34</a:t>
            </a:fld>
            <a:endParaRPr lang="en-US" dirty="0"/>
          </a:p>
        </p:txBody>
      </p:sp>
    </p:spTree>
    <p:extLst>
      <p:ext uri="{BB962C8B-B14F-4D97-AF65-F5344CB8AC3E}">
        <p14:creationId xmlns:p14="http://schemas.microsoft.com/office/powerpoint/2010/main" val="1828070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0004E23-57C8-46BF-A38E-3B9709954C77}" type="slidenum">
              <a:rPr lang="en-US" smtClean="0"/>
              <a:t>35</a:t>
            </a:fld>
            <a:endParaRPr lang="en-US" dirty="0"/>
          </a:p>
        </p:txBody>
      </p:sp>
    </p:spTree>
    <p:extLst>
      <p:ext uri="{BB962C8B-B14F-4D97-AF65-F5344CB8AC3E}">
        <p14:creationId xmlns:p14="http://schemas.microsoft.com/office/powerpoint/2010/main" val="1657201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441450"/>
            <a:ext cx="8232775" cy="4598988"/>
          </a:xfrm>
        </p:spPr>
        <p:txBody>
          <a:bodyPr/>
          <a:lstStyle>
            <a:lvl1pPr>
              <a:defRPr sz="2400"/>
            </a:lvl1pPr>
            <a:lvl2pPr>
              <a:defRPr sz="2400"/>
            </a:lvl2pPr>
            <a:lvl3pPr>
              <a:defRPr sz="2400"/>
            </a:lvl3pPr>
            <a:lvl4pPr>
              <a:defRPr sz="2400"/>
            </a:lvl4pPr>
            <a:lvl5pPr>
              <a:defRPr sz="2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5" name="Footer Placeholder 4">
            <a:extLst>
              <a:ext uri="{FF2B5EF4-FFF2-40B4-BE49-F238E27FC236}">
                <a16:creationId xmlns:a16="http://schemas.microsoft.com/office/drawing/2014/main" id="{E2476705-5AD3-4E05-9DCF-CA01EBF96B12}"/>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a:p>
        </p:txBody>
      </p:sp>
    </p:spTree>
    <p:extLst>
      <p:ext uri="{BB962C8B-B14F-4D97-AF65-F5344CB8AC3E}">
        <p14:creationId xmlns:p14="http://schemas.microsoft.com/office/powerpoint/2010/main" val="648721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lvl1pPr>
              <a:defRPr>
                <a:latin typeface="+mj-lt"/>
              </a:defRPr>
            </a:lvl1pPr>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latin typeface="+mj-lt"/>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8" name="Text Placeholder 22"/>
          <p:cNvSpPr>
            <a:spLocks noGrp="1"/>
          </p:cNvSpPr>
          <p:nvPr>
            <p:ph type="body" sz="quarter" idx="16" hasCustomPrompt="1"/>
          </p:nvPr>
        </p:nvSpPr>
        <p:spPr>
          <a:xfrm>
            <a:off x="2834640" y="6400800"/>
            <a:ext cx="6080760" cy="274320"/>
          </a:xfrm>
        </p:spPr>
        <p:txBody>
          <a:bodyPr anchor="ctr"/>
          <a:lstStyle>
            <a:lvl1pPr marL="0" indent="0">
              <a:spcBef>
                <a:spcPts val="0"/>
              </a:spcBef>
              <a:buFontTx/>
              <a:buNone/>
              <a:defRPr sz="1200">
                <a:latin typeface="Verdana" pitchFamily="34" charset="0"/>
                <a:ea typeface="Verdana" pitchFamily="34" charset="0"/>
                <a:cs typeface="Verdana" pitchFamily="34" charset="0"/>
              </a:defRPr>
            </a:lvl1pPr>
          </a:lstStyle>
          <a:p>
            <a:pPr lvl="0"/>
            <a:r>
              <a:rPr lang="en-US" dirty="0"/>
              <a:t>Copyright</a:t>
            </a:r>
          </a:p>
        </p:txBody>
      </p:sp>
      <p:pic>
        <p:nvPicPr>
          <p:cNvPr id="12" name="Shape 15" descr="Pearson Logo"/>
          <p:cNvPicPr preferRelativeResize="0"/>
          <p:nvPr userDrawn="1"/>
        </p:nvPicPr>
        <p:blipFill rotWithShape="1">
          <a:blip r:embed="rId2">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1244204600"/>
      </p:ext>
    </p:extLst>
  </p:cSld>
  <p:clrMapOvr>
    <a:masterClrMapping/>
  </p:clrMapOvr>
  <p:hf sldNum="0" hdr="0" dt="0"/>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sz="3600">
                <a:latin typeface="+mj-lt"/>
              </a:defRPr>
            </a:lvl1pPr>
          </a:lstStyle>
          <a:p>
            <a:r>
              <a:rPr lang="en-US" dirty="0"/>
              <a:t>Click to edit Master title style</a:t>
            </a:r>
          </a:p>
        </p:txBody>
      </p:sp>
      <p:sp>
        <p:nvSpPr>
          <p:cNvPr id="3" name="Content Placeholder 2"/>
          <p:cNvSpPr>
            <a:spLocks noGrp="1"/>
          </p:cNvSpPr>
          <p:nvPr>
            <p:ph idx="1"/>
          </p:nvPr>
        </p:nvSpPr>
        <p:spPr>
          <a:xfrm>
            <a:off x="457200" y="1600201"/>
            <a:ext cx="8229600" cy="1600200"/>
          </a:xfrm>
        </p:spPr>
        <p:txBody>
          <a:bodyPr/>
          <a:lstStyle>
            <a:lvl1pPr>
              <a:buSzPct val="100000"/>
              <a:defRPr sz="2400"/>
            </a:lvl1pPr>
            <a:lvl2pPr>
              <a:defRPr sz="2400"/>
            </a:lvl2pPr>
            <a:lvl3pPr>
              <a:defRPr sz="2400"/>
            </a:lvl3pPr>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p:txBody>
      </p:sp>
      <p:sp>
        <p:nvSpPr>
          <p:cNvPr id="7" name="Content Placeholder 2"/>
          <p:cNvSpPr>
            <a:spLocks noGrp="1"/>
          </p:cNvSpPr>
          <p:nvPr>
            <p:ph idx="10"/>
          </p:nvPr>
        </p:nvSpPr>
        <p:spPr>
          <a:xfrm>
            <a:off x="381000" y="3352800"/>
            <a:ext cx="8229600" cy="1600200"/>
          </a:xfrm>
        </p:spPr>
        <p:txBody>
          <a:bodyPr/>
          <a:lstStyle>
            <a:lvl1pPr>
              <a:buSzPct val="100000"/>
              <a:defRPr sz="2400"/>
            </a:lvl1pPr>
            <a:lvl2pPr>
              <a:defRPr sz="2400"/>
            </a:lvl2pPr>
            <a:lvl3pPr>
              <a:defRPr sz="2400"/>
            </a:lvl3pPr>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p:txBody>
      </p:sp>
      <p:sp>
        <p:nvSpPr>
          <p:cNvPr id="9" name="Content Placeholder 2"/>
          <p:cNvSpPr>
            <a:spLocks noGrp="1"/>
          </p:cNvSpPr>
          <p:nvPr>
            <p:ph idx="11"/>
          </p:nvPr>
        </p:nvSpPr>
        <p:spPr>
          <a:xfrm>
            <a:off x="457200" y="5181600"/>
            <a:ext cx="8229600" cy="914400"/>
          </a:xfrm>
        </p:spPr>
        <p:txBody>
          <a:bodyPr/>
          <a:lstStyle>
            <a:lvl1pPr>
              <a:buSzPct val="100000"/>
              <a:defRPr sz="2400"/>
            </a:lvl1pPr>
            <a:lvl2pPr>
              <a:defRPr sz="2400"/>
            </a:lvl2pPr>
            <a:lvl3pPr>
              <a:defRPr sz="2400"/>
            </a:lvl3pPr>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3861755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sz="3600">
                <a:latin typeface="+mj-lt"/>
              </a:defRPr>
            </a:lvl1pPr>
          </a:lstStyle>
          <a:p>
            <a:r>
              <a:rPr lang="en-US"/>
              <a:t>Click to edit Master title style</a:t>
            </a:r>
          </a:p>
        </p:txBody>
      </p:sp>
      <p:sp>
        <p:nvSpPr>
          <p:cNvPr id="3" name="Content Placeholder 2"/>
          <p:cNvSpPr>
            <a:spLocks noGrp="1"/>
          </p:cNvSpPr>
          <p:nvPr>
            <p:ph idx="1"/>
          </p:nvPr>
        </p:nvSpPr>
        <p:spPr>
          <a:xfrm>
            <a:off x="457200" y="1600201"/>
            <a:ext cx="8229600" cy="2667000"/>
          </a:xfrm>
        </p:spPr>
        <p:txBody>
          <a:bodyPr/>
          <a:lstStyle>
            <a:lvl1pPr marL="118872" indent="-118872">
              <a:buClr>
                <a:schemeClr val="bg1"/>
              </a:buClr>
              <a:buSzPct val="25000"/>
              <a:defRPr sz="2400"/>
            </a:lvl1pPr>
            <a:lvl2pPr marL="569913" indent="-285750">
              <a:defRPr sz="2400"/>
            </a:lvl2pPr>
            <a:lvl3pPr>
              <a:defRPr sz="2400"/>
            </a:lvl3pPr>
            <a:lvl4pPr>
              <a:defRPr sz="2400"/>
            </a:lvl4pPr>
            <a:lvl5pPr>
              <a:defRPr sz="2400"/>
            </a:lvl5pPr>
            <a:lvl6pPr>
              <a:defRPr sz="2400"/>
            </a:lvl6pPr>
            <a:lvl7pPr>
              <a:defRPr sz="2400"/>
            </a:lvl7pPr>
            <a:lvl8pPr>
              <a:defRPr sz="2400"/>
            </a:lvl8pPr>
            <a:lvl9pP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Content Placeholder 2"/>
          <p:cNvSpPr>
            <a:spLocks noGrp="1"/>
          </p:cNvSpPr>
          <p:nvPr>
            <p:ph idx="10"/>
          </p:nvPr>
        </p:nvSpPr>
        <p:spPr>
          <a:xfrm>
            <a:off x="457200" y="4572000"/>
            <a:ext cx="8229600" cy="2057400"/>
          </a:xfrm>
        </p:spPr>
        <p:txBody>
          <a:bodyPr/>
          <a:lstStyle>
            <a:lvl1pPr marL="118872" indent="-118872">
              <a:buClr>
                <a:schemeClr val="bg1"/>
              </a:buClr>
              <a:buSzPct val="25000"/>
              <a:defRPr sz="2400"/>
            </a:lvl1pPr>
            <a:lvl2pPr marL="569913" indent="-285750">
              <a:defRPr sz="2400"/>
            </a:lvl2pPr>
            <a:lvl3pPr>
              <a:defRPr sz="2400"/>
            </a:lvl3pPr>
            <a:lvl4pPr>
              <a:defRPr sz="2400"/>
            </a:lvl4pPr>
            <a:lvl5pPr>
              <a:defRPr sz="2400"/>
            </a:lvl5pPr>
            <a:lvl6pPr>
              <a:defRPr sz="2400"/>
            </a:lvl6pPr>
            <a:lvl7pPr>
              <a:defRPr sz="2400"/>
            </a:lvl7pPr>
            <a:lvl8pPr>
              <a:defRPr sz="2400"/>
            </a:lvl8pPr>
            <a:lvl9pPr marL="3657600" indent="0">
              <a:buNone/>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endParaRPr lang="en-US" dirty="0"/>
          </a:p>
        </p:txBody>
      </p:sp>
    </p:spTree>
    <p:extLst>
      <p:ext uri="{BB962C8B-B14F-4D97-AF65-F5344CB8AC3E}">
        <p14:creationId xmlns:p14="http://schemas.microsoft.com/office/powerpoint/2010/main" val="2125124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382000" cy="1066800"/>
          </a:xfrm>
        </p:spPr>
        <p:txBody>
          <a:bodyPr anchor="t"/>
          <a:lstStyle>
            <a:lvl1pPr>
              <a:defRPr sz="2400">
                <a:solidFill>
                  <a:schemeClr val="tx1"/>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16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TextBox 10"/>
          <p:cNvSpPr txBox="1"/>
          <p:nvPr userDrawn="1"/>
        </p:nvSpPr>
        <p:spPr>
          <a:xfrm>
            <a:off x="8341450" y="6515263"/>
            <a:ext cx="690700" cy="261610"/>
          </a:xfrm>
          <a:prstGeom prst="rect">
            <a:avLst/>
          </a:prstGeom>
          <a:noFill/>
        </p:spPr>
        <p:txBody>
          <a:bodyPr wrap="square" rtlCol="0">
            <a:spAutoFit/>
          </a:bodyPr>
          <a:lstStyle/>
          <a:p>
            <a:r>
              <a:rPr lang="en-US" sz="1100" dirty="0">
                <a:solidFill>
                  <a:schemeClr val="bg1"/>
                </a:solidFill>
              </a:rPr>
              <a:t>1-</a:t>
            </a:r>
            <a:fld id="{CCCDB388-9340-4FD2-A520-1C193286466A}" type="slidenum">
              <a:rPr lang="en-US" sz="1100" smtClean="0">
                <a:solidFill>
                  <a:schemeClr val="bg1"/>
                </a:solidFill>
              </a:rPr>
              <a:t>‹#›</a:t>
            </a:fld>
            <a:endParaRPr lang="en-US" sz="1100" dirty="0">
              <a:solidFill>
                <a:schemeClr val="bg1"/>
              </a:solidFill>
            </a:endParaRPr>
          </a:p>
        </p:txBody>
      </p:sp>
      <p:sp>
        <p:nvSpPr>
          <p:cNvPr id="12" name="Text Placeholder 9"/>
          <p:cNvSpPr>
            <a:spLocks noGrp="1"/>
          </p:cNvSpPr>
          <p:nvPr>
            <p:ph type="body" sz="quarter" idx="14" hasCustomPrompt="1"/>
          </p:nvPr>
        </p:nvSpPr>
        <p:spPr>
          <a:xfrm>
            <a:off x="457200" y="4267200"/>
            <a:ext cx="8229600" cy="916856"/>
          </a:xfrm>
        </p:spPr>
        <p:txBody>
          <a:bodyPr anchor="b"/>
          <a:lstStyle>
            <a:lvl1pPr marL="0" indent="0">
              <a:spcBef>
                <a:spcPts val="0"/>
              </a:spcBef>
              <a:buNone/>
              <a:defRPr sz="16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Tree>
    <p:extLst>
      <p:ext uri="{BB962C8B-B14F-4D97-AF65-F5344CB8AC3E}">
        <p14:creationId xmlns:p14="http://schemas.microsoft.com/office/powerpoint/2010/main" val="2490010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Test1">
    <p:spTree>
      <p:nvGrpSpPr>
        <p:cNvPr id="1" name=""/>
        <p:cNvGrpSpPr/>
        <p:nvPr/>
      </p:nvGrpSpPr>
      <p:grpSpPr>
        <a:xfrm>
          <a:off x="0" y="0"/>
          <a:ext cx="0" cy="0"/>
          <a:chOff x="0" y="0"/>
          <a:chExt cx="0" cy="0"/>
        </a:xfrm>
      </p:grpSpPr>
      <p:sp>
        <p:nvSpPr>
          <p:cNvPr id="11" name="TextBox 10"/>
          <p:cNvSpPr txBox="1"/>
          <p:nvPr userDrawn="1"/>
        </p:nvSpPr>
        <p:spPr>
          <a:xfrm>
            <a:off x="8341450" y="6515263"/>
            <a:ext cx="690700" cy="261610"/>
          </a:xfrm>
          <a:prstGeom prst="rect">
            <a:avLst/>
          </a:prstGeom>
          <a:noFill/>
        </p:spPr>
        <p:txBody>
          <a:bodyPr wrap="square" rtlCol="0">
            <a:spAutoFit/>
          </a:bodyPr>
          <a:lstStyle/>
          <a:p>
            <a:r>
              <a:rPr lang="en-US" sz="1100" dirty="0">
                <a:solidFill>
                  <a:schemeClr val="bg1"/>
                </a:solidFill>
              </a:rPr>
              <a:t>1-</a:t>
            </a:r>
            <a:fld id="{CCCDB388-9340-4FD2-A520-1C193286466A}" type="slidenum">
              <a:rPr lang="en-US" sz="1100" smtClean="0">
                <a:solidFill>
                  <a:schemeClr val="bg1"/>
                </a:solidFill>
              </a:rPr>
              <a:t>‹#›</a:t>
            </a:fld>
            <a:endParaRPr lang="en-US" sz="1100" dirty="0">
              <a:solidFill>
                <a:schemeClr val="bg1"/>
              </a:solidFill>
            </a:endParaRPr>
          </a:p>
        </p:txBody>
      </p:sp>
      <p:sp>
        <p:nvSpPr>
          <p:cNvPr id="13" name="Content Placeholder 12"/>
          <p:cNvSpPr>
            <a:spLocks noGrp="1"/>
          </p:cNvSpPr>
          <p:nvPr>
            <p:ph sz="quarter" idx="10"/>
          </p:nvPr>
        </p:nvSpPr>
        <p:spPr>
          <a:xfrm>
            <a:off x="228600" y="381000"/>
            <a:ext cx="4343400" cy="1371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5" name="Content Placeholder 14"/>
          <p:cNvSpPr>
            <a:spLocks noGrp="1"/>
          </p:cNvSpPr>
          <p:nvPr>
            <p:ph sz="quarter" idx="11"/>
          </p:nvPr>
        </p:nvSpPr>
        <p:spPr>
          <a:xfrm>
            <a:off x="4800600" y="381000"/>
            <a:ext cx="3962400" cy="1524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6"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16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7" name="Text Placeholder 9"/>
          <p:cNvSpPr>
            <a:spLocks noGrp="1"/>
          </p:cNvSpPr>
          <p:nvPr>
            <p:ph type="body" sz="quarter" idx="14" hasCustomPrompt="1"/>
          </p:nvPr>
        </p:nvSpPr>
        <p:spPr>
          <a:xfrm>
            <a:off x="457200" y="4267200"/>
            <a:ext cx="8229600" cy="916856"/>
          </a:xfrm>
        </p:spPr>
        <p:txBody>
          <a:bodyPr anchor="b"/>
          <a:lstStyle>
            <a:lvl1pPr marL="0" indent="0">
              <a:spcBef>
                <a:spcPts val="0"/>
              </a:spcBef>
              <a:buNone/>
              <a:defRPr sz="16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Tree>
    <p:extLst>
      <p:ext uri="{BB962C8B-B14F-4D97-AF65-F5344CB8AC3E}">
        <p14:creationId xmlns:p14="http://schemas.microsoft.com/office/powerpoint/2010/main" val="14698317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16769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Table">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45347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4_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p>
            <a:pPr lvl="0"/>
            <a:r>
              <a:rPr lang="en-US" dirty="0"/>
              <a:t>Edit Master text styles</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p>
            <a:pPr lvl="0"/>
            <a:r>
              <a:rPr lang="en-US" dirty="0"/>
              <a:t>Edit Master text styles</a:t>
            </a:r>
          </a:p>
        </p:txBody>
      </p:sp>
    </p:spTree>
    <p:extLst>
      <p:ext uri="{BB962C8B-B14F-4D97-AF65-F5344CB8AC3E}">
        <p14:creationId xmlns:p14="http://schemas.microsoft.com/office/powerpoint/2010/main" val="608492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441450"/>
            <a:ext cx="8232775" cy="4598988"/>
          </a:xfrm>
        </p:spPr>
        <p:txBody>
          <a:bodyPr/>
          <a:lstStyle>
            <a:lvl1pPr>
              <a:defRPr sz="2400"/>
            </a:lvl1pPr>
            <a:lvl2pPr>
              <a:defRPr sz="2400"/>
            </a:lvl2pPr>
            <a:lvl3pPr>
              <a:defRPr sz="2400"/>
            </a:lvl3pPr>
            <a:lvl4pPr>
              <a:defRPr sz="2400"/>
            </a:lvl4pPr>
            <a:lvl5pPr>
              <a:defRPr sz="2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08292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00F45AE3-EB76-41DE-97B2-CFE79B73D3C6}"/>
              </a:ext>
            </a:extLst>
          </p:cNvPr>
          <p:cNvSpPr>
            <a:spLocks noGrp="1"/>
          </p:cNvSpPr>
          <p:nvPr>
            <p:ph sz="quarter" idx="13"/>
          </p:nvPr>
        </p:nvSpPr>
        <p:spPr>
          <a:xfrm>
            <a:off x="457200" y="1441450"/>
            <a:ext cx="8232775" cy="1360473"/>
          </a:xfrm>
        </p:spPr>
        <p:txBody>
          <a:bodyPr/>
          <a:lstStyle>
            <a:lvl1pPr>
              <a:defRPr sz="2400"/>
            </a:lvl1pPr>
            <a:lvl2pPr>
              <a:defRPr sz="2400"/>
            </a:lvl2pPr>
            <a:lvl3pPr>
              <a:defRPr sz="2400"/>
            </a:lvl3pPr>
            <a:lvl4pPr>
              <a:defRPr sz="2400"/>
            </a:lvl4pPr>
            <a:lvl5pPr>
              <a:defRPr sz="2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p:cNvSpPr>
            <a:spLocks noGrp="1"/>
          </p:cNvSpPr>
          <p:nvPr>
            <p:ph sz="quarter" idx="14"/>
          </p:nvPr>
        </p:nvSpPr>
        <p:spPr>
          <a:xfrm>
            <a:off x="457200" y="2911475"/>
            <a:ext cx="8229600" cy="1660525"/>
          </a:xfrm>
        </p:spPr>
        <p:txBody>
          <a:bodyPr/>
          <a:lstStyle>
            <a:lvl1pPr>
              <a:defRPr sz="2400"/>
            </a:lvl1pPr>
            <a:lvl2pPr>
              <a:defRPr sz="2400"/>
            </a:lvl2pPr>
            <a:lvl3pPr>
              <a:defRPr sz="2400"/>
            </a:lvl3pPr>
            <a:lvl4pPr>
              <a:defRPr sz="2400"/>
            </a:lvl4pPr>
            <a:lvl5pPr>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Content Placeholder 5"/>
          <p:cNvSpPr>
            <a:spLocks noGrp="1"/>
          </p:cNvSpPr>
          <p:nvPr>
            <p:ph sz="quarter" idx="15"/>
          </p:nvPr>
        </p:nvSpPr>
        <p:spPr>
          <a:xfrm>
            <a:off x="466725" y="5167313"/>
            <a:ext cx="8223250" cy="771525"/>
          </a:xfrm>
        </p:spPr>
        <p:txBody>
          <a:bodyPr/>
          <a:lstStyle>
            <a:lvl1pPr>
              <a:defRPr sz="2400"/>
            </a:lvl1pPr>
            <a:lvl2pPr>
              <a:defRPr sz="2400"/>
            </a:lvl2pPr>
            <a:lvl3pPr>
              <a:defRPr sz="2400"/>
            </a:lvl3pPr>
            <a:lvl4pPr>
              <a:defRPr sz="2400"/>
            </a:lvl4pPr>
            <a:lvl5pPr>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353547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Shape 54"/>
          <p:cNvSpPr txBox="1">
            <a:spLocks noGrp="1"/>
          </p:cNvSpPr>
          <p:nvPr>
            <p:ph type="title" hasCustomPrompt="1"/>
          </p:nvPr>
        </p:nvSpPr>
        <p:spPr>
          <a:xfrm>
            <a:off x="457200" y="228600"/>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55" name="Shape 55"/>
          <p:cNvSpPr txBox="1">
            <a:spLocks noGrp="1"/>
          </p:cNvSpPr>
          <p:nvPr>
            <p:ph type="body" idx="1" hasCustomPrompt="1"/>
          </p:nvPr>
        </p:nvSpPr>
        <p:spPr>
          <a:xfrm>
            <a:off x="457200" y="5050971"/>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12888"/>
            <a:ext cx="8232775" cy="3417887"/>
          </a:xfrm>
        </p:spPr>
        <p:txBody>
          <a:bodyPr/>
          <a:lstStyle/>
          <a:p>
            <a:endParaRPr lang="en-US" dirty="0"/>
          </a:p>
        </p:txBody>
      </p:sp>
    </p:spTree>
    <p:extLst>
      <p:ext uri="{BB962C8B-B14F-4D97-AF65-F5344CB8AC3E}">
        <p14:creationId xmlns:p14="http://schemas.microsoft.com/office/powerpoint/2010/main" val="1885097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Figure + Captio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033AD-BE5C-406D-991C-6AC56003E70C}"/>
              </a:ext>
            </a:extLst>
          </p:cNvPr>
          <p:cNvSpPr>
            <a:spLocks noGrp="1"/>
          </p:cNvSpPr>
          <p:nvPr>
            <p:ph type="title" hasCustomPrompt="1"/>
          </p:nvPr>
        </p:nvSpPr>
        <p:spPr>
          <a:xfrm>
            <a:off x="457200" y="215372"/>
            <a:ext cx="4484688" cy="994304"/>
          </a:xfrm>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p:nvPr>
        </p:nvSpPr>
        <p:spPr>
          <a:xfrm>
            <a:off x="457200" y="1481138"/>
            <a:ext cx="4484688" cy="4408487"/>
          </a:xfrm>
        </p:spPr>
        <p:txBody>
          <a:bodyPr/>
          <a:lstStyle/>
          <a:p>
            <a:pPr lvl="0"/>
            <a:r>
              <a:rPr lang="en-US" dirty="0"/>
              <a:t>Edit Master text styles</a:t>
            </a:r>
          </a:p>
        </p:txBody>
      </p:sp>
      <p:sp>
        <p:nvSpPr>
          <p:cNvPr id="9" name="Picture Placeholder 8">
            <a:extLst>
              <a:ext uri="{FF2B5EF4-FFF2-40B4-BE49-F238E27FC236}">
                <a16:creationId xmlns:a16="http://schemas.microsoft.com/office/drawing/2014/main" id="{F95A3C12-C176-4C2E-9820-6A6035C43AF5}"/>
              </a:ext>
            </a:extLst>
          </p:cNvPr>
          <p:cNvSpPr>
            <a:spLocks noGrp="1"/>
          </p:cNvSpPr>
          <p:nvPr>
            <p:ph type="pic" sz="quarter" idx="14"/>
          </p:nvPr>
        </p:nvSpPr>
        <p:spPr>
          <a:xfrm>
            <a:off x="5192713" y="1481138"/>
            <a:ext cx="3592512" cy="3754437"/>
          </a:xfrm>
        </p:spPr>
        <p:txBody>
          <a:bodyPr/>
          <a:lstStyle/>
          <a:p>
            <a:endParaRPr lang="en-US"/>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5" name="Footer Placeholder 4">
            <a:extLst>
              <a:ext uri="{FF2B5EF4-FFF2-40B4-BE49-F238E27FC236}">
                <a16:creationId xmlns:a16="http://schemas.microsoft.com/office/drawing/2014/main" id="{A6FA6EBD-95B8-4957-AE05-FC01EF65059B}"/>
              </a:ext>
            </a:extLst>
          </p:cNvPr>
          <p:cNvSpPr>
            <a:spLocks noGrp="1"/>
          </p:cNvSpPr>
          <p:nvPr>
            <p:ph type="ftr" sz="quarter" idx="12"/>
          </p:nvPr>
        </p:nvSpPr>
        <p:spPr/>
        <p:txBody>
          <a:bodyPr/>
          <a:lstStyle/>
          <a:p>
            <a:endParaRPr lang="en-US" dirty="0"/>
          </a:p>
        </p:txBody>
      </p:sp>
      <p:sp>
        <p:nvSpPr>
          <p:cNvPr id="14" name="Content Placeholder 13"/>
          <p:cNvSpPr>
            <a:spLocks noGrp="1"/>
          </p:cNvSpPr>
          <p:nvPr>
            <p:ph sz="quarter" idx="16"/>
          </p:nvPr>
        </p:nvSpPr>
        <p:spPr>
          <a:xfrm>
            <a:off x="5192713" y="295275"/>
            <a:ext cx="3684587" cy="830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8" name="Content Placeholder 7"/>
          <p:cNvSpPr>
            <a:spLocks noGrp="1"/>
          </p:cNvSpPr>
          <p:nvPr>
            <p:ph sz="quarter" idx="17"/>
          </p:nvPr>
        </p:nvSpPr>
        <p:spPr>
          <a:xfrm>
            <a:off x="5192713" y="5324475"/>
            <a:ext cx="3592512" cy="5651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660428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hasCustomPrompt="1"/>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63" name="Shape 63"/>
          <p:cNvSpPr txBox="1">
            <a:spLocks noGrp="1"/>
          </p:cNvSpPr>
          <p:nvPr>
            <p:ph type="body" idx="1" hasCustomPrompt="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r>
              <a:rPr lang="en-US" dirty="0"/>
              <a:t>Click to add Learning Objective(s)</a:t>
            </a:r>
            <a:endParaRPr dirty="0"/>
          </a:p>
        </p:txBody>
      </p:sp>
      <p:sp>
        <p:nvSpPr>
          <p:cNvPr id="64" name="Shape 64"/>
          <p:cNvSpPr txBox="1">
            <a:spLocks noGrp="1"/>
          </p:cNvSpPr>
          <p:nvPr>
            <p:ph type="body" idx="2"/>
          </p:nvPr>
        </p:nvSpPr>
        <p:spPr>
          <a:xfrm>
            <a:off x="457200" y="1358678"/>
            <a:ext cx="8229600" cy="4767485"/>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091D3-E16C-46AB-9A90-0F52CA812534}"/>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957388"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22325" y="2643044"/>
            <a:ext cx="1957388"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22325" y="3613151"/>
            <a:ext cx="1957388"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6729412" y="1681163"/>
            <a:ext cx="1957388"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6729413" y="2651910"/>
            <a:ext cx="1957387"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6729413" y="3613151"/>
            <a:ext cx="1957387" cy="627063"/>
          </a:xfrm>
        </p:spPr>
        <p:txBody>
          <a:bodyPr/>
          <a:lstStyle>
            <a:lvl1pPr marL="101600" indent="0">
              <a:buNone/>
              <a:defRPr/>
            </a:lvl1pPr>
          </a:lstStyle>
          <a:p>
            <a:pPr lvl="0"/>
            <a:r>
              <a:rPr lang="en-US" dirty="0"/>
              <a:t>Label 6</a:t>
            </a:r>
          </a:p>
        </p:txBody>
      </p:sp>
      <p:sp>
        <p:nvSpPr>
          <p:cNvPr id="5" name="Footer Placeholder 4">
            <a:extLst>
              <a:ext uri="{FF2B5EF4-FFF2-40B4-BE49-F238E27FC236}">
                <a16:creationId xmlns:a16="http://schemas.microsoft.com/office/drawing/2014/main" id="{237B7866-709E-4B26-BCD7-5CF284C134CA}"/>
              </a:ext>
            </a:extLst>
          </p:cNvPr>
          <p:cNvSpPr>
            <a:spLocks noGrp="1"/>
          </p:cNvSpPr>
          <p:nvPr>
            <p:ph type="ftr" sz="quarter" idx="12"/>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a:p>
        </p:txBody>
      </p:sp>
    </p:spTree>
    <p:extLst>
      <p:ext uri="{BB962C8B-B14F-4D97-AF65-F5344CB8AC3E}">
        <p14:creationId xmlns:p14="http://schemas.microsoft.com/office/powerpoint/2010/main" val="2027899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21">
            <a:alphaModFix/>
          </a:blip>
          <a:srcRect/>
          <a:stretch/>
        </p:blipFill>
        <p:spPr>
          <a:xfrm>
            <a:off x="443972" y="6429709"/>
            <a:ext cx="917999" cy="279914"/>
          </a:xfrm>
          <a:prstGeom prst="rect">
            <a:avLst/>
          </a:prstGeom>
          <a:noFill/>
          <a:ln>
            <a:noFill/>
          </a:ln>
        </p:spPr>
      </p:pic>
      <p:sp>
        <p:nvSpPr>
          <p:cNvPr id="16" name="Shape 1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indent="0" algn="r">
              <a:buClrTx/>
              <a:buNone/>
              <a:defRPr/>
            </a:pPr>
            <a:r>
              <a:rPr lang="en-US" sz="1200" dirty="0">
                <a:latin typeface="Verdana" pitchFamily="34" charset="0"/>
                <a:ea typeface="Verdana" pitchFamily="34" charset="0"/>
                <a:cs typeface="Verdana" pitchFamily="34" charset="0"/>
              </a:rPr>
              <a:t>Copyright © 2020, 2016, 2011 Pearson Education, Inc. All Rights Reserved</a:t>
            </a:r>
            <a:endParaRPr lang="en-US" altLang="en-US" sz="1200" dirty="0">
              <a:latin typeface="Verdana" pitchFamily="34" charset="0"/>
              <a:ea typeface="Verdana" pitchFamily="34" charset="0"/>
              <a:cs typeface="Verdana" pitchFamily="34" charset="0"/>
            </a:endParaRPr>
          </a:p>
        </p:txBody>
      </p:sp>
      <p:sp>
        <p:nvSpPr>
          <p:cNvPr id="2" name="Footer Placeholder 1">
            <a:extLst>
              <a:ext uri="{FF2B5EF4-FFF2-40B4-BE49-F238E27FC236}">
                <a16:creationId xmlns:a16="http://schemas.microsoft.com/office/drawing/2014/main" id="{7B8A108E-B0AF-4869-B5B8-3D3BB7BC725E}"/>
              </a:ext>
            </a:extLst>
          </p:cNvPr>
          <p:cNvSpPr>
            <a:spLocks noGrp="1"/>
          </p:cNvSpPr>
          <p:nvPr>
            <p:ph type="ftr" sz="quarter" idx="3"/>
          </p:nvPr>
        </p:nvSpPr>
        <p:spPr>
          <a:xfrm>
            <a:off x="457200" y="6028611"/>
            <a:ext cx="8229600" cy="200549"/>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Tree>
  </p:cSld>
  <p:clrMap bg1="lt1" tx1="dk1" bg2="dk2" tx2="lt2" accent1="accent1" accent2="accent2" accent3="accent3" accent4="accent4" accent5="accent5" accent6="accent6" hlink="hlink" folHlink="folHlink"/>
  <p:sldLayoutIdLst>
    <p:sldLayoutId id="2147483649" r:id="rId1"/>
    <p:sldLayoutId id="2147483684" r:id="rId2"/>
    <p:sldLayoutId id="2147483683" r:id="rId3"/>
    <p:sldLayoutId id="2147483671" r:id="rId4"/>
    <p:sldLayoutId id="2147483673" r:id="rId5"/>
    <p:sldLayoutId id="2147483654" r:id="rId6"/>
    <p:sldLayoutId id="2147483655" r:id="rId7"/>
    <p:sldLayoutId id="2147483656" r:id="rId8"/>
    <p:sldLayoutId id="2147483670" r:id="rId9"/>
    <p:sldLayoutId id="2147483669" r:id="rId10"/>
    <p:sldLayoutId id="2147483657" r:id="rId11"/>
    <p:sldLayoutId id="2147483675" r:id="rId12"/>
    <p:sldLayoutId id="2147483677" r:id="rId13"/>
    <p:sldLayoutId id="2147483678" r:id="rId14"/>
    <p:sldLayoutId id="2147483679" r:id="rId15"/>
    <p:sldLayoutId id="2147483680" r:id="rId16"/>
    <p:sldLayoutId id="2147483681" r:id="rId17"/>
    <p:sldLayoutId id="2147483682" r:id="rId18"/>
    <p:sldLayoutId id="2147483685"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9.wmf"/><Relationship Id="rId4"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264" y="220640"/>
            <a:ext cx="8525936" cy="738633"/>
          </a:xfrm>
        </p:spPr>
        <p:txBody>
          <a:bodyPr wrap="square">
            <a:spAutoFit/>
          </a:bodyPr>
          <a:lstStyle/>
          <a:p>
            <a:r>
              <a:rPr lang="en-US" sz="3600" dirty="0"/>
              <a:t>Principles of Economics </a:t>
            </a:r>
            <a:r>
              <a:rPr lang="en-US" sz="2800" dirty="0"/>
              <a:t>(1 of 2)</a:t>
            </a:r>
            <a:endParaRPr lang="en-IN" sz="2800" dirty="0"/>
          </a:p>
        </p:txBody>
      </p:sp>
      <p:sp>
        <p:nvSpPr>
          <p:cNvPr id="3" name="Text Placeholder 2"/>
          <p:cNvSpPr>
            <a:spLocks noGrp="1"/>
          </p:cNvSpPr>
          <p:nvPr>
            <p:ph type="body" sz="quarter" idx="13"/>
          </p:nvPr>
        </p:nvSpPr>
        <p:spPr>
          <a:xfrm>
            <a:off x="364063" y="1129731"/>
            <a:ext cx="8229600" cy="305749"/>
          </a:xfrm>
        </p:spPr>
        <p:txBody>
          <a:bodyPr anchor="ctr">
            <a:spAutoFit/>
          </a:bodyPr>
          <a:lstStyle/>
          <a:p>
            <a:r>
              <a:rPr lang="en-US" dirty="0"/>
              <a:t>Thirteenth Edition</a:t>
            </a:r>
            <a:endParaRPr lang="en-IN" dirty="0"/>
          </a:p>
        </p:txBody>
      </p:sp>
      <p:sp>
        <p:nvSpPr>
          <p:cNvPr id="4" name="Text Placeholder 3"/>
          <p:cNvSpPr>
            <a:spLocks noGrp="1"/>
          </p:cNvSpPr>
          <p:nvPr>
            <p:ph type="body" sz="quarter" idx="14"/>
          </p:nvPr>
        </p:nvSpPr>
        <p:spPr>
          <a:xfrm>
            <a:off x="5029200" y="2523323"/>
            <a:ext cx="2438400" cy="677078"/>
          </a:xfrm>
        </p:spPr>
        <p:txBody>
          <a:bodyPr wrap="square">
            <a:spAutoFit/>
          </a:bodyPr>
          <a:lstStyle/>
          <a:p>
            <a:r>
              <a:rPr lang="en-US" sz="3200" dirty="0"/>
              <a:t>Part 1</a:t>
            </a:r>
          </a:p>
        </p:txBody>
      </p:sp>
      <p:sp>
        <p:nvSpPr>
          <p:cNvPr id="5" name="Text Placeholder 4"/>
          <p:cNvSpPr>
            <a:spLocks noGrp="1"/>
          </p:cNvSpPr>
          <p:nvPr>
            <p:ph type="body" sz="quarter" idx="15"/>
          </p:nvPr>
        </p:nvSpPr>
        <p:spPr>
          <a:xfrm>
            <a:off x="5029200" y="3317490"/>
            <a:ext cx="3352800" cy="462475"/>
          </a:xfrm>
        </p:spPr>
        <p:txBody>
          <a:bodyPr>
            <a:noAutofit/>
          </a:bodyPr>
          <a:lstStyle/>
          <a:p>
            <a:r>
              <a:rPr lang="en-IN" sz="2000" dirty="0"/>
              <a:t>Introduction to Economics</a:t>
            </a:r>
          </a:p>
        </p:txBody>
      </p:sp>
      <p:pic>
        <p:nvPicPr>
          <p:cNvPr id="7" name="Picture 6" descr="Front Cover: Principles of Economics, Thirteenth Edition by Karl E. Case, Ray C. Fair, Sharon M. Oster.&#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723" y="1523185"/>
            <a:ext cx="3772655" cy="4826038"/>
          </a:xfrm>
          <a:prstGeom prst="rect">
            <a:avLst/>
          </a:prstGeom>
        </p:spPr>
      </p:pic>
      <p:sp>
        <p:nvSpPr>
          <p:cNvPr id="11" name="Text Placeholder 6"/>
          <p:cNvSpPr>
            <a:spLocks noGrp="1"/>
          </p:cNvSpPr>
          <p:nvPr>
            <p:ph type="body" sz="quarter" idx="16"/>
          </p:nvPr>
        </p:nvSpPr>
        <p:spPr>
          <a:xfrm>
            <a:off x="2286000" y="6457474"/>
            <a:ext cx="6477000" cy="228600"/>
          </a:xfrm>
        </p:spPr>
        <p:txBody>
          <a:bodyPr/>
          <a:lstStyle/>
          <a:p>
            <a:pPr marL="0" indent="0" algn="r">
              <a:buClrTx/>
              <a:buNone/>
              <a:defRPr/>
            </a:pPr>
            <a:r>
              <a:rPr lang="en-US" sz="1200" dirty="0">
                <a:latin typeface="Verdana" pitchFamily="34" charset="0"/>
                <a:ea typeface="Verdana" pitchFamily="34" charset="0"/>
                <a:cs typeface="Verdana" pitchFamily="34" charset="0"/>
              </a:rPr>
              <a:t>Copyright © 2020, 2016, 2011 Pearson Education, Inc. All Rights Reserved</a:t>
            </a:r>
            <a:endParaRPr lang="en-US" altLang="en-US" sz="1200" dirty="0">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258680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897" y="574017"/>
            <a:ext cx="8229600" cy="738633"/>
          </a:xfrm>
        </p:spPr>
        <p:txBody>
          <a:bodyPr>
            <a:spAutoFit/>
          </a:bodyPr>
          <a:lstStyle/>
          <a:p>
            <a:r>
              <a:rPr lang="en-US" dirty="0"/>
              <a:t>To Learn a Way of Thinking </a:t>
            </a:r>
            <a:r>
              <a:rPr lang="en-US" sz="2800" dirty="0"/>
              <a:t>(3 of 3)</a:t>
            </a:r>
          </a:p>
        </p:txBody>
      </p:sp>
      <p:sp>
        <p:nvSpPr>
          <p:cNvPr id="3" name="Content Placeholder 2"/>
          <p:cNvSpPr>
            <a:spLocks noGrp="1"/>
          </p:cNvSpPr>
          <p:nvPr>
            <p:ph idx="1"/>
          </p:nvPr>
        </p:nvSpPr>
        <p:spPr>
          <a:xfrm>
            <a:off x="359226" y="1445378"/>
            <a:ext cx="8229600" cy="2390022"/>
          </a:xfrm>
        </p:spPr>
        <p:txBody>
          <a:bodyPr/>
          <a:lstStyle/>
          <a:p>
            <a:pPr marL="0" indent="0">
              <a:buClr>
                <a:srgbClr val="0070C0"/>
              </a:buClr>
              <a:buSzPct val="100000"/>
              <a:buNone/>
            </a:pPr>
            <a:r>
              <a:rPr lang="en-US" altLang="en-US" b="1" dirty="0"/>
              <a:t>Efficient Markets—No Free Lunch</a:t>
            </a:r>
          </a:p>
          <a:p>
            <a:pPr marL="256032" indent="-256032">
              <a:buClr>
                <a:srgbClr val="007FA3"/>
              </a:buClr>
              <a:buSzPct val="100000"/>
            </a:pPr>
            <a:r>
              <a:rPr lang="en-US" altLang="en-US" b="1" dirty="0"/>
              <a:t>efficient market</a:t>
            </a:r>
            <a:r>
              <a:rPr lang="en-US" altLang="en-US" dirty="0"/>
              <a:t>  A market in which profit opportunities are eliminated almost instantaneously.</a:t>
            </a:r>
          </a:p>
          <a:p>
            <a:pPr marL="256032" indent="-256032">
              <a:buClr>
                <a:srgbClr val="007FA3"/>
              </a:buClr>
              <a:buSzPct val="100000"/>
            </a:pPr>
            <a:r>
              <a:rPr lang="en-US" altLang="en-US" dirty="0"/>
              <a:t>The study of economics teaches us a way of thinking and helps us make decisions.</a:t>
            </a:r>
          </a:p>
        </p:txBody>
      </p:sp>
    </p:spTree>
    <p:extLst>
      <p:ext uri="{BB962C8B-B14F-4D97-AF65-F5344CB8AC3E}">
        <p14:creationId xmlns:p14="http://schemas.microsoft.com/office/powerpoint/2010/main" val="129122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40613"/>
            <a:ext cx="8229600" cy="738633"/>
          </a:xfrm>
        </p:spPr>
        <p:txBody>
          <a:bodyPr anchor="ctr">
            <a:spAutoFit/>
          </a:bodyPr>
          <a:lstStyle/>
          <a:p>
            <a:pPr>
              <a:buClr>
                <a:srgbClr val="0070C0"/>
              </a:buClr>
              <a:defRPr/>
            </a:pPr>
            <a:r>
              <a:rPr lang="pt-BR" dirty="0"/>
              <a:t>Economics In Practice </a:t>
            </a:r>
            <a:r>
              <a:rPr lang="pt-BR" sz="2800" dirty="0"/>
              <a:t>(2 of 4)</a:t>
            </a:r>
          </a:p>
        </p:txBody>
      </p:sp>
      <p:sp>
        <p:nvSpPr>
          <p:cNvPr id="5" name="Content Placeholder 4"/>
          <p:cNvSpPr>
            <a:spLocks noGrp="1"/>
          </p:cNvSpPr>
          <p:nvPr>
            <p:ph sz="quarter" idx="15"/>
          </p:nvPr>
        </p:nvSpPr>
        <p:spPr>
          <a:xfrm>
            <a:off x="348187" y="806977"/>
            <a:ext cx="8223250" cy="771525"/>
          </a:xfrm>
        </p:spPr>
        <p:txBody>
          <a:bodyPr anchor="ctr"/>
          <a:lstStyle/>
          <a:p>
            <a:pPr marL="0" indent="0">
              <a:spcBef>
                <a:spcPts val="0"/>
              </a:spcBef>
              <a:buClr>
                <a:srgbClr val="0070C0"/>
              </a:buClr>
              <a:buSzTx/>
              <a:buNone/>
              <a:defRPr/>
            </a:pPr>
            <a:r>
              <a:rPr lang="en-IN" sz="2800" b="1" dirty="0">
                <a:solidFill>
                  <a:srgbClr val="007FA3"/>
                </a:solidFill>
                <a:latin typeface="+mj-lt"/>
                <a:ea typeface="Times New Roman"/>
                <a:cs typeface="Times New Roman"/>
                <a:sym typeface="Times New Roman"/>
              </a:rPr>
              <a:t>Majoring in Economics Makes You Less Vulnerable to a Recession!</a:t>
            </a:r>
          </a:p>
        </p:txBody>
      </p:sp>
      <p:sp>
        <p:nvSpPr>
          <p:cNvPr id="7" name="Content Placeholder 6"/>
          <p:cNvSpPr>
            <a:spLocks noGrp="1"/>
          </p:cNvSpPr>
          <p:nvPr>
            <p:ph sz="quarter" idx="13"/>
          </p:nvPr>
        </p:nvSpPr>
        <p:spPr>
          <a:xfrm>
            <a:off x="347130" y="1737794"/>
            <a:ext cx="4521200" cy="3045825"/>
          </a:xfrm>
        </p:spPr>
        <p:txBody>
          <a:bodyPr anchor="ctr"/>
          <a:lstStyle/>
          <a:p>
            <a:pPr marL="0" indent="0">
              <a:spcBef>
                <a:spcPct val="50000"/>
              </a:spcBef>
              <a:buClr>
                <a:srgbClr val="0070C0"/>
              </a:buClr>
              <a:buNone/>
            </a:pPr>
            <a:r>
              <a:rPr lang="en-US" sz="2200" dirty="0">
                <a:latin typeface="+mn-lt"/>
              </a:rPr>
              <a:t>It is well known that economics is, along with engineering, one of the majors with the highest wage </a:t>
            </a:r>
            <a:r>
              <a:rPr lang="en-US" sz="2200" dirty="0" err="1">
                <a:latin typeface="+mn-lt"/>
              </a:rPr>
              <a:t>premia</a:t>
            </a:r>
            <a:r>
              <a:rPr lang="en-US" sz="2200" dirty="0">
                <a:latin typeface="+mn-lt"/>
              </a:rPr>
              <a:t>.</a:t>
            </a:r>
          </a:p>
          <a:p>
            <a:pPr marL="0" indent="0">
              <a:spcBef>
                <a:spcPct val="50000"/>
              </a:spcBef>
              <a:buClr>
                <a:srgbClr val="0070C0"/>
              </a:buClr>
              <a:buNone/>
            </a:pPr>
            <a:r>
              <a:rPr lang="en-US" sz="2200" dirty="0">
                <a:latin typeface="+mn-lt"/>
              </a:rPr>
              <a:t>Recent work has also shown that majors like economics are less hurt by graduating in a recession than sociology or journalism.  </a:t>
            </a:r>
            <a:endParaRPr lang="en-IN" sz="2200" dirty="0">
              <a:latin typeface="+mn-lt"/>
            </a:endParaRPr>
          </a:p>
        </p:txBody>
      </p:sp>
      <p:pic>
        <p:nvPicPr>
          <p:cNvPr id="4098" name="Picture 2" descr="An image of a red board with the words Help Wanted on it.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3289" y="2030475"/>
            <a:ext cx="3688080" cy="2456799"/>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sz="quarter" idx="14"/>
          </p:nvPr>
        </p:nvSpPr>
        <p:spPr>
          <a:xfrm>
            <a:off x="457200" y="4949485"/>
            <a:ext cx="8229600" cy="937323"/>
          </a:xfrm>
        </p:spPr>
        <p:txBody>
          <a:bodyPr vert="horz" lIns="0" tIns="0" rIns="0" bIns="0" rtlCol="0">
            <a:noAutofit/>
          </a:bodyPr>
          <a:lstStyle/>
          <a:p>
            <a:pPr marL="0" indent="0">
              <a:spcBef>
                <a:spcPct val="35000"/>
              </a:spcBef>
              <a:spcAft>
                <a:spcPct val="10000"/>
              </a:spcAft>
              <a:buNone/>
            </a:pPr>
            <a:r>
              <a:rPr lang="en-US" sz="2200" kern="0" dirty="0">
                <a:latin typeface="+mn-lt"/>
              </a:rPr>
              <a:t>CRITICAL THINKING</a:t>
            </a:r>
          </a:p>
          <a:p>
            <a:pPr marL="457200" indent="-457200">
              <a:buFont typeface="+mj-lt"/>
              <a:buAutoNum type="arabicPeriod"/>
            </a:pPr>
            <a:r>
              <a:rPr lang="en-IN" sz="2200" dirty="0"/>
              <a:t>W</a:t>
            </a:r>
            <a:r>
              <a:rPr lang="en-US" sz="2200" dirty="0"/>
              <a:t>hat types of jobs do economics major typically go into?</a:t>
            </a:r>
            <a:endParaRPr lang="en-IN" sz="2200" dirty="0"/>
          </a:p>
        </p:txBody>
      </p:sp>
    </p:spTree>
    <p:extLst>
      <p:ext uri="{BB962C8B-B14F-4D97-AF65-F5344CB8AC3E}">
        <p14:creationId xmlns:p14="http://schemas.microsoft.com/office/powerpoint/2010/main" val="137976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To Understand Society</a:t>
            </a:r>
          </a:p>
        </p:txBody>
      </p:sp>
      <p:sp>
        <p:nvSpPr>
          <p:cNvPr id="3" name="Content Placeholder 2"/>
          <p:cNvSpPr>
            <a:spLocks noGrp="1"/>
          </p:cNvSpPr>
          <p:nvPr>
            <p:ph idx="1"/>
          </p:nvPr>
        </p:nvSpPr>
        <p:spPr>
          <a:xfrm>
            <a:off x="355596" y="1446248"/>
            <a:ext cx="8229600" cy="3312012"/>
          </a:xfrm>
        </p:spPr>
        <p:txBody>
          <a:bodyPr/>
          <a:lstStyle/>
          <a:p>
            <a:pPr marL="256032" indent="-256032">
              <a:buClr>
                <a:srgbClr val="007FA3"/>
              </a:buClr>
              <a:buSzPct val="100000"/>
            </a:pPr>
            <a:r>
              <a:rPr lang="en-US" altLang="en-US" b="1" dirty="0"/>
              <a:t>Industrial Revolution</a:t>
            </a:r>
            <a:r>
              <a:rPr lang="en-US" altLang="en-US" dirty="0"/>
              <a:t> The period in England during the late eighteenth and early nineteenth centuries in which new manufacturing technologies and improved transportation gave rise to the modern factory system and a massive movement of the population from the countryside to the cities.</a:t>
            </a:r>
          </a:p>
          <a:p>
            <a:pPr marL="256032" indent="-256032">
              <a:buClr>
                <a:srgbClr val="007FA3"/>
              </a:buClr>
              <a:buSzPct val="100000"/>
            </a:pPr>
            <a:r>
              <a:rPr lang="en-US" altLang="en-US" dirty="0"/>
              <a:t>The study of economics is an essential part of the study of society.</a:t>
            </a:r>
            <a:endParaRPr lang="en-US" sz="2000" kern="0" dirty="0"/>
          </a:p>
        </p:txBody>
      </p:sp>
    </p:spTree>
    <p:extLst>
      <p:ext uri="{BB962C8B-B14F-4D97-AF65-F5344CB8AC3E}">
        <p14:creationId xmlns:p14="http://schemas.microsoft.com/office/powerpoint/2010/main" val="471350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To Be an Informed Citizen</a:t>
            </a:r>
          </a:p>
        </p:txBody>
      </p:sp>
      <p:sp>
        <p:nvSpPr>
          <p:cNvPr id="3" name="Content Placeholder 2"/>
          <p:cNvSpPr>
            <a:spLocks noGrp="1"/>
          </p:cNvSpPr>
          <p:nvPr>
            <p:ph idx="1"/>
          </p:nvPr>
        </p:nvSpPr>
        <p:spPr>
          <a:xfrm>
            <a:off x="347129" y="1447795"/>
            <a:ext cx="8229600" cy="923299"/>
          </a:xfrm>
        </p:spPr>
        <p:txBody>
          <a:bodyPr>
            <a:spAutoFit/>
          </a:bodyPr>
          <a:lstStyle/>
          <a:p>
            <a:pPr marL="256032" indent="-256032">
              <a:buClr>
                <a:srgbClr val="007FA3"/>
              </a:buClr>
              <a:buSzPct val="100000"/>
            </a:pPr>
            <a:r>
              <a:rPr lang="en-US" altLang="en-US" dirty="0"/>
              <a:t>To be an informed citizen requires a basic understanding of economics.</a:t>
            </a:r>
            <a:endParaRPr lang="en-US" sz="2000" kern="0" dirty="0"/>
          </a:p>
        </p:txBody>
      </p:sp>
    </p:spTree>
    <p:extLst>
      <p:ext uri="{BB962C8B-B14F-4D97-AF65-F5344CB8AC3E}">
        <p14:creationId xmlns:p14="http://schemas.microsoft.com/office/powerpoint/2010/main" val="3268264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The Scope of Economics </a:t>
            </a:r>
            <a:r>
              <a:rPr lang="en-US" sz="2800" dirty="0"/>
              <a:t>(1 of 2)</a:t>
            </a:r>
          </a:p>
        </p:txBody>
      </p:sp>
      <p:sp>
        <p:nvSpPr>
          <p:cNvPr id="3" name="Content Placeholder 2"/>
          <p:cNvSpPr>
            <a:spLocks noGrp="1"/>
          </p:cNvSpPr>
          <p:nvPr>
            <p:ph idx="1"/>
          </p:nvPr>
        </p:nvSpPr>
        <p:spPr>
          <a:xfrm>
            <a:off x="347129" y="1447794"/>
            <a:ext cx="8229600" cy="3462873"/>
          </a:xfrm>
        </p:spPr>
        <p:txBody>
          <a:bodyPr/>
          <a:lstStyle/>
          <a:p>
            <a:pPr marL="0" indent="0">
              <a:buClr>
                <a:srgbClr val="0070C0"/>
              </a:buClr>
              <a:buSzPct val="100000"/>
              <a:buNone/>
            </a:pPr>
            <a:r>
              <a:rPr lang="en-US" altLang="en-US" b="1" dirty="0"/>
              <a:t>Microeconomics and Macroeconomics</a:t>
            </a:r>
          </a:p>
          <a:p>
            <a:pPr marL="256032" indent="-256032">
              <a:buClr>
                <a:srgbClr val="007FA3"/>
              </a:buClr>
              <a:buSzPct val="100000"/>
            </a:pPr>
            <a:r>
              <a:rPr lang="en-US" altLang="en-US" b="1" dirty="0"/>
              <a:t>microeconomics  </a:t>
            </a:r>
            <a:r>
              <a:rPr lang="en-US" altLang="en-US" dirty="0"/>
              <a:t>The branch of economics that examines the functioning of individual industries and the behavior of individual decision-making units—that is, firms and households.</a:t>
            </a:r>
          </a:p>
          <a:p>
            <a:pPr marL="256032" indent="-256032">
              <a:buClr>
                <a:srgbClr val="007FA3"/>
              </a:buClr>
              <a:buSzPct val="100000"/>
            </a:pPr>
            <a:r>
              <a:rPr lang="en-US" altLang="en-US" b="1" dirty="0"/>
              <a:t>macroeconomics</a:t>
            </a:r>
            <a:r>
              <a:rPr lang="en-US" altLang="en-US" dirty="0"/>
              <a:t>  The branch of economics that examines the economic behavior of aggregates—income, employment, output, and so on—on a national scale.</a:t>
            </a:r>
            <a:endParaRPr lang="en-US" kern="0" dirty="0"/>
          </a:p>
        </p:txBody>
      </p:sp>
    </p:spTree>
    <p:extLst>
      <p:ext uri="{BB962C8B-B14F-4D97-AF65-F5344CB8AC3E}">
        <p14:creationId xmlns:p14="http://schemas.microsoft.com/office/powerpoint/2010/main" val="1251227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40596"/>
            <a:ext cx="8229600" cy="738633"/>
          </a:xfrm>
        </p:spPr>
        <p:txBody>
          <a:bodyPr anchor="ctr">
            <a:spAutoFit/>
          </a:bodyPr>
          <a:lstStyle/>
          <a:p>
            <a:pPr>
              <a:buClr>
                <a:srgbClr val="0070C0"/>
              </a:buClr>
              <a:defRPr/>
            </a:pPr>
            <a:r>
              <a:rPr lang="pt-BR" dirty="0"/>
              <a:t>Economics In Practice </a:t>
            </a:r>
            <a:r>
              <a:rPr lang="pt-BR" sz="2800" dirty="0"/>
              <a:t>(3 of 4)</a:t>
            </a:r>
          </a:p>
        </p:txBody>
      </p:sp>
      <p:sp>
        <p:nvSpPr>
          <p:cNvPr id="5" name="Content Placeholder 4"/>
          <p:cNvSpPr>
            <a:spLocks noGrp="1"/>
          </p:cNvSpPr>
          <p:nvPr>
            <p:ph sz="quarter" idx="15"/>
          </p:nvPr>
        </p:nvSpPr>
        <p:spPr>
          <a:xfrm>
            <a:off x="347129" y="784479"/>
            <a:ext cx="8223250" cy="395914"/>
          </a:xfrm>
        </p:spPr>
        <p:txBody>
          <a:bodyPr anchor="ctr"/>
          <a:lstStyle/>
          <a:p>
            <a:pPr marL="0" indent="0">
              <a:spcBef>
                <a:spcPts val="0"/>
              </a:spcBef>
              <a:buClr>
                <a:srgbClr val="0070C0"/>
              </a:buClr>
              <a:buSzTx/>
              <a:buNone/>
              <a:defRPr/>
            </a:pPr>
            <a:r>
              <a:rPr lang="en-IN" sz="2800" b="1" dirty="0">
                <a:solidFill>
                  <a:srgbClr val="007FA3"/>
                </a:solidFill>
                <a:latin typeface="+mj-lt"/>
                <a:ea typeface="Times New Roman"/>
                <a:cs typeface="Times New Roman"/>
                <a:sym typeface="Times New Roman"/>
              </a:rPr>
              <a:t>iPod and the World</a:t>
            </a:r>
          </a:p>
        </p:txBody>
      </p:sp>
      <p:sp>
        <p:nvSpPr>
          <p:cNvPr id="3" name="Text Placeholder 2"/>
          <p:cNvSpPr>
            <a:spLocks noGrp="1"/>
          </p:cNvSpPr>
          <p:nvPr>
            <p:ph sz="quarter" idx="13"/>
          </p:nvPr>
        </p:nvSpPr>
        <p:spPr>
          <a:xfrm>
            <a:off x="457200" y="1593856"/>
            <a:ext cx="4555067" cy="3077766"/>
          </a:xfrm>
        </p:spPr>
        <p:txBody>
          <a:bodyPr vert="horz" wrap="square" lIns="0" tIns="0" rIns="0" bIns="0" rtlCol="0">
            <a:spAutoFit/>
          </a:bodyPr>
          <a:lstStyle/>
          <a:p>
            <a:pPr marL="0" indent="0">
              <a:spcBef>
                <a:spcPct val="50000"/>
              </a:spcBef>
              <a:buClr>
                <a:srgbClr val="0070C0"/>
              </a:buClr>
              <a:buNone/>
            </a:pPr>
            <a:r>
              <a:rPr lang="en-US" sz="2000" dirty="0">
                <a:latin typeface="+mn-lt"/>
              </a:rPr>
              <a:t>A sticker that says “Made in China” can often be misleading.</a:t>
            </a:r>
          </a:p>
          <a:p>
            <a:pPr marL="0" indent="0">
              <a:spcBef>
                <a:spcPct val="50000"/>
              </a:spcBef>
              <a:buClr>
                <a:srgbClr val="0070C0"/>
              </a:buClr>
              <a:buNone/>
            </a:pPr>
            <a:r>
              <a:rPr lang="en-US" sz="2000" dirty="0">
                <a:latin typeface="+mn-lt"/>
              </a:rPr>
              <a:t>The iPod is composed of many small parts, and it is almost impossible to accurately tell exactly where each piece was produced without pulling it apart. </a:t>
            </a:r>
          </a:p>
          <a:p>
            <a:pPr marL="0" indent="0">
              <a:spcBef>
                <a:spcPct val="50000"/>
              </a:spcBef>
              <a:buClr>
                <a:srgbClr val="0070C0"/>
              </a:buClr>
              <a:buNone/>
            </a:pPr>
            <a:r>
              <a:rPr lang="en-US" sz="2000" dirty="0">
                <a:latin typeface="+mn-lt"/>
              </a:rPr>
              <a:t>From an economics point of view, one often has to dig deep to see what is really going on.</a:t>
            </a:r>
            <a:endParaRPr lang="en-IN" sz="2000" dirty="0">
              <a:latin typeface="+mn-lt"/>
            </a:endParaRPr>
          </a:p>
        </p:txBody>
      </p:sp>
      <p:pic>
        <p:nvPicPr>
          <p:cNvPr id="5122" name="Picture 2" descr="A photo of a man with a backpack and headphones walking across a street looking at his cell pho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0504" y="1851823"/>
            <a:ext cx="3688080" cy="2464483"/>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sz="quarter" idx="14"/>
          </p:nvPr>
        </p:nvSpPr>
        <p:spPr>
          <a:xfrm>
            <a:off x="457200" y="5148459"/>
            <a:ext cx="8229600" cy="1134161"/>
          </a:xfrm>
        </p:spPr>
        <p:txBody>
          <a:bodyPr vert="horz" lIns="0" tIns="0" rIns="0" bIns="0" rtlCol="0">
            <a:noAutofit/>
          </a:bodyPr>
          <a:lstStyle/>
          <a:p>
            <a:pPr marL="0" indent="0">
              <a:spcBef>
                <a:spcPct val="35000"/>
              </a:spcBef>
              <a:spcAft>
                <a:spcPct val="10000"/>
              </a:spcAft>
              <a:buNone/>
            </a:pPr>
            <a:r>
              <a:rPr lang="en-US" sz="2000" kern="0" dirty="0">
                <a:latin typeface="+mn-lt"/>
              </a:rPr>
              <a:t>CRITICAL THINKING</a:t>
            </a:r>
          </a:p>
          <a:p>
            <a:pPr marL="457200" indent="-457200">
              <a:buFont typeface="+mj-lt"/>
              <a:buAutoNum type="arabicPeriod"/>
            </a:pPr>
            <a:r>
              <a:rPr lang="en-IN" sz="2000" dirty="0"/>
              <a:t>W</a:t>
            </a:r>
            <a:r>
              <a:rPr lang="en-US" sz="2000" dirty="0"/>
              <a:t>hat do you think accounts for where components of the iPod and Barbie are made?</a:t>
            </a:r>
            <a:endParaRPr lang="en-IN" sz="2000" dirty="0"/>
          </a:p>
        </p:txBody>
      </p:sp>
    </p:spTree>
    <p:extLst>
      <p:ext uri="{BB962C8B-B14F-4D97-AF65-F5344CB8AC3E}">
        <p14:creationId xmlns:p14="http://schemas.microsoft.com/office/powerpoint/2010/main" val="3818868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The Scope of Economics </a:t>
            </a:r>
            <a:r>
              <a:rPr lang="en-US" sz="2800" dirty="0"/>
              <a:t>(2 of 2)</a:t>
            </a:r>
          </a:p>
        </p:txBody>
      </p:sp>
      <p:sp>
        <p:nvSpPr>
          <p:cNvPr id="3" name="Content Placeholder 2"/>
          <p:cNvSpPr>
            <a:spLocks noGrp="1"/>
          </p:cNvSpPr>
          <p:nvPr>
            <p:ph idx="1"/>
          </p:nvPr>
        </p:nvSpPr>
        <p:spPr>
          <a:xfrm>
            <a:off x="347129" y="1447795"/>
            <a:ext cx="8229600" cy="2667000"/>
          </a:xfrm>
        </p:spPr>
        <p:txBody>
          <a:bodyPr/>
          <a:lstStyle/>
          <a:p>
            <a:pPr marL="0" indent="0">
              <a:buClr>
                <a:srgbClr val="0070C0"/>
              </a:buClr>
              <a:buSzPct val="100000"/>
              <a:buNone/>
            </a:pPr>
            <a:r>
              <a:rPr lang="en-US" altLang="en-US" b="1" dirty="0"/>
              <a:t>Microeconomics and Macroeconomics</a:t>
            </a:r>
          </a:p>
          <a:p>
            <a:pPr marL="256032" indent="-256032">
              <a:buClr>
                <a:srgbClr val="007FA3"/>
              </a:buClr>
              <a:buSzPct val="100000"/>
            </a:pPr>
            <a:r>
              <a:rPr lang="en-US" altLang="en-US" dirty="0"/>
              <a:t>Microeconomics looks at the individual unit—the household, the firm, the industry. It sees and examines the “trees.” </a:t>
            </a:r>
          </a:p>
          <a:p>
            <a:pPr marL="256032" indent="-256032">
              <a:buClr>
                <a:srgbClr val="007FA3"/>
              </a:buClr>
              <a:buSzPct val="100000"/>
            </a:pPr>
            <a:r>
              <a:rPr lang="en-US" altLang="en-US" dirty="0"/>
              <a:t>Macroeconomics looks at the whole, the aggregate. It sees and analyzes the “forest.”</a:t>
            </a:r>
            <a:endParaRPr lang="en-US" kern="0" dirty="0"/>
          </a:p>
        </p:txBody>
      </p:sp>
    </p:spTree>
    <p:extLst>
      <p:ext uri="{BB962C8B-B14F-4D97-AF65-F5344CB8AC3E}">
        <p14:creationId xmlns:p14="http://schemas.microsoft.com/office/powerpoint/2010/main" val="378915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82234"/>
            <a:ext cx="8229600" cy="1169521"/>
          </a:xfrm>
        </p:spPr>
        <p:txBody>
          <a:bodyPr>
            <a:spAutoFit/>
          </a:bodyPr>
          <a:lstStyle/>
          <a:p>
            <a:pPr lvl="0"/>
            <a:r>
              <a:rPr lang="en-US" sz="3200" dirty="0">
                <a:solidFill>
                  <a:srgbClr val="007FA3"/>
                </a:solidFill>
                <a:latin typeface="+mj-lt"/>
              </a:rPr>
              <a:t>Table 1.1 Examples of Microeconomic and Macroeconomic Concerns</a:t>
            </a:r>
          </a:p>
        </p:txBody>
      </p:sp>
      <p:graphicFrame>
        <p:nvGraphicFramePr>
          <p:cNvPr id="6" name="Table 1"/>
          <p:cNvGraphicFramePr>
            <a:graphicFrameLocks/>
          </p:cNvGraphicFramePr>
          <p:nvPr>
            <p:extLst>
              <p:ext uri="{D42A27DB-BD31-4B8C-83A1-F6EECF244321}">
                <p14:modId xmlns:p14="http://schemas.microsoft.com/office/powerpoint/2010/main" val="193709880"/>
              </p:ext>
            </p:extLst>
          </p:nvPr>
        </p:nvGraphicFramePr>
        <p:xfrm>
          <a:off x="558810" y="1413839"/>
          <a:ext cx="8017933" cy="4754880"/>
        </p:xfrm>
        <a:graphic>
          <a:graphicData uri="http://schemas.openxmlformats.org/drawingml/2006/table">
            <a:tbl>
              <a:tblPr firstRow="1">
                <a:tableStyleId>{0E3FDE45-AF77-4B5C-9715-49D594BDF05E}</a:tableStyleId>
              </a:tblPr>
              <a:tblGrid>
                <a:gridCol w="1574800">
                  <a:extLst>
                    <a:ext uri="{9D8B030D-6E8A-4147-A177-3AD203B41FA5}">
                      <a16:colId xmlns:a16="http://schemas.microsoft.com/office/drawing/2014/main" val="20000"/>
                    </a:ext>
                  </a:extLst>
                </a:gridCol>
                <a:gridCol w="1629364">
                  <a:extLst>
                    <a:ext uri="{9D8B030D-6E8A-4147-A177-3AD203B41FA5}">
                      <a16:colId xmlns:a16="http://schemas.microsoft.com/office/drawing/2014/main" val="20001"/>
                    </a:ext>
                  </a:extLst>
                </a:gridCol>
                <a:gridCol w="1359369">
                  <a:extLst>
                    <a:ext uri="{9D8B030D-6E8A-4147-A177-3AD203B41FA5}">
                      <a16:colId xmlns:a16="http://schemas.microsoft.com/office/drawing/2014/main" val="20002"/>
                    </a:ext>
                  </a:extLst>
                </a:gridCol>
                <a:gridCol w="1600200">
                  <a:extLst>
                    <a:ext uri="{9D8B030D-6E8A-4147-A177-3AD203B41FA5}">
                      <a16:colId xmlns:a16="http://schemas.microsoft.com/office/drawing/2014/main" val="20003"/>
                    </a:ext>
                  </a:extLst>
                </a:gridCol>
                <a:gridCol w="1854200">
                  <a:extLst>
                    <a:ext uri="{9D8B030D-6E8A-4147-A177-3AD203B41FA5}">
                      <a16:colId xmlns:a16="http://schemas.microsoft.com/office/drawing/2014/main" val="20004"/>
                    </a:ext>
                  </a:extLst>
                </a:gridCol>
              </a:tblGrid>
              <a:tr h="386641">
                <a:tc>
                  <a:txBody>
                    <a:bodyPr/>
                    <a:lstStyle/>
                    <a:p>
                      <a:r>
                        <a:rPr lang="en-IN" sz="1400" b="1" dirty="0">
                          <a:solidFill>
                            <a:schemeClr val="bg1"/>
                          </a:solidFill>
                        </a:rPr>
                        <a:t>Division</a:t>
                      </a:r>
                      <a:r>
                        <a:rPr lang="en-IN" sz="1400" b="1" baseline="0" dirty="0">
                          <a:solidFill>
                            <a:schemeClr val="bg1"/>
                          </a:solidFill>
                        </a:rPr>
                        <a:t> of Economics</a:t>
                      </a:r>
                      <a:endParaRPr lang="en-IN" sz="1400" b="1" dirty="0">
                        <a:solidFill>
                          <a:schemeClr val="bg1"/>
                        </a:solidFill>
                      </a:endParaRPr>
                    </a:p>
                  </a:txBody>
                  <a:tcP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r>
                        <a:rPr lang="en-IN" sz="1400" b="1" dirty="0">
                          <a:solidFill>
                            <a:schemeClr val="bg1"/>
                          </a:solidFill>
                        </a:rPr>
                        <a:t>Production</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r>
                        <a:rPr lang="en-IN" sz="1400" b="1" dirty="0">
                          <a:solidFill>
                            <a:schemeClr val="bg1"/>
                          </a:solidFill>
                        </a:rPr>
                        <a:t>Prices</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r>
                        <a:rPr lang="en-IN" sz="1400" b="1" dirty="0">
                          <a:solidFill>
                            <a:schemeClr val="bg1"/>
                          </a:solidFill>
                        </a:rPr>
                        <a:t>Income</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r>
                        <a:rPr lang="en-IN" sz="1400" b="1" dirty="0">
                          <a:solidFill>
                            <a:schemeClr val="bg1"/>
                          </a:solidFill>
                        </a:rPr>
                        <a:t>Employment</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extLst>
                  <a:ext uri="{0D108BD9-81ED-4DB2-BD59-A6C34878D82A}">
                    <a16:rowId xmlns:a16="http://schemas.microsoft.com/office/drawing/2014/main" val="10000"/>
                  </a:ext>
                </a:extLst>
              </a:tr>
              <a:tr h="703440">
                <a:tc>
                  <a:txBody>
                    <a:bodyPr/>
                    <a:lstStyle/>
                    <a:p>
                      <a:r>
                        <a:rPr lang="en-IN" sz="1400" dirty="0"/>
                        <a:t>Microeconomics</a:t>
                      </a:r>
                    </a:p>
                  </a:txBody>
                  <a:tcP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1400" i="1" dirty="0"/>
                        <a:t>Production/output in individual industries and businesses </a:t>
                      </a:r>
                    </a:p>
                    <a:p>
                      <a:r>
                        <a:rPr lang="en-IN" sz="1400" dirty="0"/>
                        <a:t>How much steel How much office space </a:t>
                      </a:r>
                    </a:p>
                    <a:p>
                      <a:r>
                        <a:rPr lang="en-IN" sz="1400" dirty="0"/>
                        <a:t>How many cars</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1400" i="1" dirty="0"/>
                        <a:t>Prices of individual</a:t>
                      </a:r>
                      <a:r>
                        <a:rPr lang="en-IN" sz="1400" i="1" baseline="0" dirty="0"/>
                        <a:t> goods and services</a:t>
                      </a:r>
                    </a:p>
                    <a:p>
                      <a:r>
                        <a:rPr lang="en-IN" sz="1400" baseline="0" dirty="0"/>
                        <a:t>Price of medical care              Price of gasoline </a:t>
                      </a:r>
                    </a:p>
                    <a:p>
                      <a:r>
                        <a:rPr lang="en-IN" sz="1400" baseline="0" dirty="0"/>
                        <a:t>Food prices </a:t>
                      </a:r>
                    </a:p>
                    <a:p>
                      <a:r>
                        <a:rPr lang="en-IN" sz="1400" baseline="0" dirty="0"/>
                        <a:t>Apartment rents</a:t>
                      </a:r>
                      <a:endParaRPr lang="en-IN" sz="1400"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1400" i="1" dirty="0"/>
                        <a:t>Distribution of income and wealth </a:t>
                      </a:r>
                    </a:p>
                    <a:p>
                      <a:r>
                        <a:rPr lang="en-IN" sz="1400" dirty="0"/>
                        <a:t>Wages in the auto industry</a:t>
                      </a:r>
                      <a:r>
                        <a:rPr lang="en-IN" sz="1400" baseline="0" dirty="0"/>
                        <a:t> </a:t>
                      </a:r>
                    </a:p>
                    <a:p>
                      <a:r>
                        <a:rPr lang="en-IN" sz="1400" baseline="0" dirty="0"/>
                        <a:t>Minimum wage </a:t>
                      </a:r>
                    </a:p>
                    <a:p>
                      <a:r>
                        <a:rPr lang="en-IN" sz="1400" baseline="0" dirty="0"/>
                        <a:t>Executive salaries </a:t>
                      </a:r>
                    </a:p>
                    <a:p>
                      <a:r>
                        <a:rPr lang="en-IN" sz="1400" baseline="0" dirty="0"/>
                        <a:t>Poverty</a:t>
                      </a:r>
                      <a:endParaRPr lang="en-IN" sz="1400"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1400" i="1" dirty="0"/>
                        <a:t>Employment</a:t>
                      </a:r>
                      <a:r>
                        <a:rPr lang="en-IN" sz="1400" i="1" baseline="0" dirty="0"/>
                        <a:t> by individual businesses and industries </a:t>
                      </a:r>
                    </a:p>
                    <a:p>
                      <a:r>
                        <a:rPr lang="en-IN" sz="1400" baseline="0" dirty="0"/>
                        <a:t>Jobs in the steel industry </a:t>
                      </a:r>
                    </a:p>
                    <a:p>
                      <a:r>
                        <a:rPr lang="en-IN" sz="1400" baseline="0" dirty="0"/>
                        <a:t>Number of employees in a firm</a:t>
                      </a:r>
                    </a:p>
                    <a:p>
                      <a:r>
                        <a:rPr lang="en-IN" sz="1400" baseline="0" dirty="0"/>
                        <a:t>Number of accountants</a:t>
                      </a:r>
                      <a:endParaRPr lang="en-IN" sz="1400"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1"/>
                  </a:ext>
                </a:extLst>
              </a:tr>
              <a:tr h="703440">
                <a:tc>
                  <a:txBody>
                    <a:bodyPr/>
                    <a:lstStyle/>
                    <a:p>
                      <a:r>
                        <a:rPr lang="en-IN" sz="1400" dirty="0"/>
                        <a:t>Macroeconomics</a:t>
                      </a:r>
                    </a:p>
                  </a:txBody>
                  <a:tcP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1400" i="1" dirty="0"/>
                        <a:t>National production/output</a:t>
                      </a:r>
                      <a:r>
                        <a:rPr lang="en-IN" sz="1400" i="1" baseline="0" dirty="0"/>
                        <a:t> </a:t>
                      </a:r>
                      <a:r>
                        <a:rPr lang="en-IN" sz="1400" baseline="0" dirty="0"/>
                        <a:t>Total industrial output </a:t>
                      </a:r>
                    </a:p>
                    <a:p>
                      <a:r>
                        <a:rPr lang="en-IN" sz="1400" baseline="0" dirty="0"/>
                        <a:t>Gross domestic product </a:t>
                      </a:r>
                    </a:p>
                    <a:p>
                      <a:r>
                        <a:rPr lang="en-IN" sz="1400" baseline="0" dirty="0"/>
                        <a:t>Growth of output</a:t>
                      </a:r>
                      <a:endParaRPr lang="en-IN" sz="1400"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1400" i="1" dirty="0"/>
                        <a:t>Aggregate price level </a:t>
                      </a:r>
                      <a:r>
                        <a:rPr lang="en-IN" sz="1400" dirty="0"/>
                        <a:t>Consumer prices Producer prices </a:t>
                      </a:r>
                    </a:p>
                    <a:p>
                      <a:r>
                        <a:rPr lang="en-IN" sz="1400" dirty="0"/>
                        <a:t>Rate of inflation</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1400" i="1" dirty="0"/>
                        <a:t>National income </a:t>
                      </a:r>
                    </a:p>
                    <a:p>
                      <a:r>
                        <a:rPr lang="en-IN" sz="1400" dirty="0"/>
                        <a:t>Total wages and salaries </a:t>
                      </a:r>
                    </a:p>
                    <a:p>
                      <a:r>
                        <a:rPr lang="en-IN" sz="1400" dirty="0"/>
                        <a:t>Total corporate</a:t>
                      </a:r>
                      <a:r>
                        <a:rPr lang="en-IN" sz="1400" baseline="0" dirty="0"/>
                        <a:t> profits</a:t>
                      </a:r>
                      <a:endParaRPr lang="en-IN" sz="1400"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1400" i="1" dirty="0"/>
                        <a:t>Employment and unemployment in the economy </a:t>
                      </a:r>
                    </a:p>
                    <a:p>
                      <a:r>
                        <a:rPr lang="en-IN" sz="1400" dirty="0"/>
                        <a:t>Total number of</a:t>
                      </a:r>
                      <a:r>
                        <a:rPr lang="en-IN" sz="1400" baseline="0" dirty="0"/>
                        <a:t> jobs </a:t>
                      </a:r>
                    </a:p>
                    <a:p>
                      <a:r>
                        <a:rPr lang="en-IN" sz="1400" baseline="0" dirty="0"/>
                        <a:t>Unemployment rate</a:t>
                      </a:r>
                      <a:endParaRPr lang="en-IN" sz="1400"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266339910"/>
                  </a:ext>
                </a:extLst>
              </a:tr>
            </a:tbl>
          </a:graphicData>
        </a:graphic>
      </p:graphicFrame>
    </p:spTree>
    <p:extLst>
      <p:ext uri="{BB962C8B-B14F-4D97-AF65-F5344CB8AC3E}">
        <p14:creationId xmlns:p14="http://schemas.microsoft.com/office/powerpoint/2010/main" val="31825627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31432"/>
            <a:ext cx="8229600" cy="1169521"/>
          </a:xfrm>
        </p:spPr>
        <p:txBody>
          <a:bodyPr>
            <a:spAutoFit/>
          </a:bodyPr>
          <a:lstStyle/>
          <a:p>
            <a:pPr lvl="0"/>
            <a:r>
              <a:rPr lang="en-IN" dirty="0"/>
              <a:t>Table 1.2 The Fields of Economics   </a:t>
            </a:r>
            <a:r>
              <a:rPr lang="en-IN" sz="2800" dirty="0"/>
              <a:t>(1 of 3)</a:t>
            </a:r>
            <a:endParaRPr lang="en-US" sz="3600" dirty="0">
              <a:solidFill>
                <a:srgbClr val="007FA3"/>
              </a:solidFill>
              <a:latin typeface="+mj-lt"/>
            </a:endParaRPr>
          </a:p>
        </p:txBody>
      </p:sp>
      <p:graphicFrame>
        <p:nvGraphicFramePr>
          <p:cNvPr id="6" name="Table 1"/>
          <p:cNvGraphicFramePr>
            <a:graphicFrameLocks/>
          </p:cNvGraphicFramePr>
          <p:nvPr>
            <p:extLst>
              <p:ext uri="{D42A27DB-BD31-4B8C-83A1-F6EECF244321}">
                <p14:modId xmlns:p14="http://schemas.microsoft.com/office/powerpoint/2010/main" val="1311725414"/>
              </p:ext>
            </p:extLst>
          </p:nvPr>
        </p:nvGraphicFramePr>
        <p:xfrm>
          <a:off x="533053" y="1557420"/>
          <a:ext cx="8271933" cy="4597492"/>
        </p:xfrm>
        <a:graphic>
          <a:graphicData uri="http://schemas.openxmlformats.org/drawingml/2006/table">
            <a:tbl>
              <a:tblPr firstRow="1">
                <a:tableStyleId>{0E3FDE45-AF77-4B5C-9715-49D594BDF05E}</a:tableStyleId>
              </a:tblPr>
              <a:tblGrid>
                <a:gridCol w="2294467">
                  <a:extLst>
                    <a:ext uri="{9D8B030D-6E8A-4147-A177-3AD203B41FA5}">
                      <a16:colId xmlns:a16="http://schemas.microsoft.com/office/drawing/2014/main" val="20000"/>
                    </a:ext>
                  </a:extLst>
                </a:gridCol>
                <a:gridCol w="5977466">
                  <a:extLst>
                    <a:ext uri="{9D8B030D-6E8A-4147-A177-3AD203B41FA5}">
                      <a16:colId xmlns:a16="http://schemas.microsoft.com/office/drawing/2014/main" val="20001"/>
                    </a:ext>
                  </a:extLst>
                </a:gridCol>
              </a:tblGrid>
              <a:tr h="1041492">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1" u="none" strike="noStrike" kern="1200" cap="none" normalizeH="0" baseline="0" dirty="0">
                          <a:ln>
                            <a:noFill/>
                          </a:ln>
                          <a:solidFill>
                            <a:schemeClr val="tx1"/>
                          </a:solidFill>
                          <a:effectLst/>
                          <a:latin typeface="+mn-lt"/>
                          <a:ea typeface="+mn-ea"/>
                          <a:cs typeface="+mn-cs"/>
                        </a:rPr>
                        <a:t>Behavioral economics</a:t>
                      </a:r>
                    </a:p>
                  </a:txBody>
                  <a:tcPr marR="0"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u="none" strike="noStrike" kern="1200" cap="none" normalizeH="0" baseline="0" dirty="0">
                          <a:ln>
                            <a:noFill/>
                          </a:ln>
                          <a:solidFill>
                            <a:schemeClr val="tx1"/>
                          </a:solidFill>
                          <a:effectLst/>
                          <a:latin typeface="+mn-lt"/>
                          <a:ea typeface="+mn-ea"/>
                          <a:cs typeface="+mn-cs"/>
                        </a:rPr>
                        <a:t>Do aggregate household savings increase when we automatically enroll people in savings programs and let them opt out as opposed to requiring them to sign up?</a:t>
                      </a:r>
                    </a:p>
                  </a:txBody>
                  <a:tcPr marR="0"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1"/>
                  </a:ext>
                </a:extLst>
              </a:tr>
              <a:tr h="745067">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cap="none" normalizeH="0" baseline="0" dirty="0">
                          <a:ln>
                            <a:noFill/>
                          </a:ln>
                          <a:solidFill>
                            <a:schemeClr val="tx1"/>
                          </a:solidFill>
                          <a:effectLst/>
                        </a:rPr>
                        <a:t>Comparative economic systems</a:t>
                      </a:r>
                      <a:endParaRPr kumimoji="0" lang="en-US" sz="1800" b="0" i="1" u="none" strike="noStrike" cap="none" normalizeH="0" baseline="0" dirty="0">
                        <a:ln>
                          <a:noFill/>
                        </a:ln>
                        <a:solidFill>
                          <a:schemeClr val="tx1"/>
                        </a:solidFill>
                        <a:effectLst/>
                        <a:latin typeface="Arial" charset="0"/>
                        <a:cs typeface="Arial" charset="0"/>
                      </a:endParaRPr>
                    </a:p>
                  </a:txBody>
                  <a:tcPr marR="0"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u="none" strike="noStrike" cap="none" normalizeH="0" baseline="0" dirty="0">
                          <a:ln>
                            <a:noFill/>
                          </a:ln>
                          <a:solidFill>
                            <a:schemeClr val="tx1"/>
                          </a:solidFill>
                          <a:effectLst/>
                        </a:rPr>
                        <a:t>How does the resource allocation process differ in market versus command and control systems?</a:t>
                      </a:r>
                      <a:endParaRPr kumimoji="0" lang="en-US" sz="1800" b="0" i="0" u="none" strike="noStrike" cap="none" normalizeH="0" baseline="0" dirty="0">
                        <a:ln>
                          <a:noFill/>
                        </a:ln>
                        <a:solidFill>
                          <a:schemeClr val="tx1"/>
                        </a:solidFill>
                        <a:effectLst/>
                        <a:latin typeface="Arial" charset="0"/>
                      </a:endParaRPr>
                    </a:p>
                  </a:txBody>
                  <a:tcPr marR="0"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266339910"/>
                  </a:ext>
                </a:extLst>
              </a:tr>
              <a:tr h="745066">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cap="none" normalizeH="0" baseline="0" dirty="0">
                          <a:ln>
                            <a:noFill/>
                          </a:ln>
                          <a:solidFill>
                            <a:schemeClr val="tx1"/>
                          </a:solidFill>
                          <a:effectLst/>
                        </a:rPr>
                        <a:t>Econometrics</a:t>
                      </a:r>
                      <a:endParaRPr kumimoji="0" lang="en-US" sz="1800" b="0" i="1" u="none" strike="noStrike" cap="none" normalizeH="0" baseline="0" dirty="0">
                        <a:ln>
                          <a:noFill/>
                        </a:ln>
                        <a:solidFill>
                          <a:schemeClr val="tx1"/>
                        </a:solidFill>
                        <a:effectLst/>
                        <a:latin typeface="Arial" charset="0"/>
                        <a:cs typeface="Arial" charset="0"/>
                      </a:endParaRPr>
                    </a:p>
                  </a:txBody>
                  <a:tcPr marR="0"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u="none" strike="noStrike" cap="none" normalizeH="0" baseline="0" dirty="0">
                          <a:ln>
                            <a:noFill/>
                          </a:ln>
                          <a:solidFill>
                            <a:schemeClr val="tx1"/>
                          </a:solidFill>
                          <a:effectLst/>
                        </a:rPr>
                        <a:t>What inferences can we make based on conditional moment inequalities?</a:t>
                      </a:r>
                      <a:endParaRPr kumimoji="0" lang="en-US" sz="1800" b="0" i="0" u="none" strike="noStrike" cap="none" normalizeH="0" baseline="0" dirty="0">
                        <a:ln>
                          <a:noFill/>
                        </a:ln>
                        <a:solidFill>
                          <a:schemeClr val="tx1"/>
                        </a:solidFill>
                        <a:effectLst/>
                        <a:latin typeface="Arial" charset="0"/>
                      </a:endParaRPr>
                    </a:p>
                  </a:txBody>
                  <a:tcPr marR="0"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2"/>
                  </a:ext>
                </a:extLst>
              </a:tr>
              <a:tr h="101600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cap="none" normalizeH="0" baseline="0" dirty="0">
                          <a:ln>
                            <a:noFill/>
                          </a:ln>
                          <a:solidFill>
                            <a:schemeClr val="tx1"/>
                          </a:solidFill>
                          <a:effectLst/>
                        </a:rPr>
                        <a:t>Economic development</a:t>
                      </a:r>
                      <a:endParaRPr kumimoji="0" lang="en-US" sz="1800" b="0" i="1" u="none" strike="noStrike" cap="none" normalizeH="0" baseline="0" dirty="0">
                        <a:ln>
                          <a:noFill/>
                        </a:ln>
                        <a:solidFill>
                          <a:schemeClr val="tx1"/>
                        </a:solidFill>
                        <a:effectLst/>
                        <a:latin typeface="Arial" charset="0"/>
                        <a:cs typeface="Arial" charset="0"/>
                      </a:endParaRPr>
                    </a:p>
                  </a:txBody>
                  <a:tcPr marR="0"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u="none" strike="noStrike" cap="none" normalizeH="0" baseline="0" dirty="0">
                          <a:ln>
                            <a:noFill/>
                          </a:ln>
                          <a:solidFill>
                            <a:schemeClr val="tx1"/>
                          </a:solidFill>
                          <a:effectLst/>
                        </a:rPr>
                        <a:t>Does increasing employment opportunities for girls in developing nations increase their educational achievements?</a:t>
                      </a:r>
                      <a:endParaRPr kumimoji="0" lang="en-US" sz="1800" b="0" i="0" u="none" strike="noStrike" cap="none" normalizeH="0" baseline="0" dirty="0">
                        <a:ln>
                          <a:noFill/>
                        </a:ln>
                        <a:solidFill>
                          <a:schemeClr val="tx1"/>
                        </a:solidFill>
                        <a:effectLst/>
                        <a:latin typeface="Arial" charset="0"/>
                      </a:endParaRPr>
                    </a:p>
                  </a:txBody>
                  <a:tcPr marR="0"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3"/>
                  </a:ext>
                </a:extLst>
              </a:tr>
              <a:tr h="1049867">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cap="none" normalizeH="0" baseline="0" dirty="0">
                          <a:ln>
                            <a:noFill/>
                          </a:ln>
                          <a:solidFill>
                            <a:schemeClr val="tx1"/>
                          </a:solidFill>
                          <a:effectLst/>
                        </a:rPr>
                        <a:t>Economic history</a:t>
                      </a:r>
                      <a:endParaRPr kumimoji="0" lang="en-US" sz="1800" b="0" i="1" u="none" strike="noStrike" cap="none" normalizeH="0" baseline="0" dirty="0">
                        <a:ln>
                          <a:noFill/>
                        </a:ln>
                        <a:solidFill>
                          <a:schemeClr val="tx1"/>
                        </a:solidFill>
                        <a:effectLst/>
                        <a:latin typeface="Arial" charset="0"/>
                        <a:cs typeface="Arial" charset="0"/>
                      </a:endParaRPr>
                    </a:p>
                  </a:txBody>
                  <a:tcPr marR="0"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u="none" strike="noStrike" cap="none" normalizeH="0" baseline="0" dirty="0">
                          <a:ln>
                            <a:noFill/>
                          </a:ln>
                          <a:solidFill>
                            <a:schemeClr val="tx1"/>
                          </a:solidFill>
                          <a:effectLst/>
                        </a:rPr>
                        <a:t>How did the growth of railroads and improvement in transportation more generally change the U.S. banking systems in the nineteenth century?</a:t>
                      </a:r>
                      <a:endParaRPr kumimoji="0" lang="en-US" sz="1800" b="0" i="0" u="none" strike="noStrike" cap="none" normalizeH="0" baseline="0" dirty="0">
                        <a:ln>
                          <a:noFill/>
                        </a:ln>
                        <a:solidFill>
                          <a:schemeClr val="tx1"/>
                        </a:solidFill>
                        <a:effectLst/>
                        <a:latin typeface="Arial" charset="0"/>
                      </a:endParaRPr>
                    </a:p>
                  </a:txBody>
                  <a:tcPr marR="0"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6565210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31690"/>
            <a:ext cx="8229600" cy="1169521"/>
          </a:xfrm>
        </p:spPr>
        <p:txBody>
          <a:bodyPr>
            <a:spAutoFit/>
          </a:bodyPr>
          <a:lstStyle/>
          <a:p>
            <a:pPr lvl="0"/>
            <a:r>
              <a:rPr lang="en-IN" dirty="0"/>
              <a:t>Table 1.2 The Fields of Economics   </a:t>
            </a:r>
            <a:r>
              <a:rPr lang="en-IN" sz="2800" dirty="0"/>
              <a:t>(2 of 3)</a:t>
            </a:r>
            <a:endParaRPr lang="en-US" sz="2800" dirty="0">
              <a:solidFill>
                <a:srgbClr val="007FA3"/>
              </a:solidFill>
            </a:endParaRPr>
          </a:p>
        </p:txBody>
      </p:sp>
      <p:graphicFrame>
        <p:nvGraphicFramePr>
          <p:cNvPr id="6" name="Table 1"/>
          <p:cNvGraphicFramePr>
            <a:graphicFrameLocks/>
          </p:cNvGraphicFramePr>
          <p:nvPr>
            <p:extLst>
              <p:ext uri="{D42A27DB-BD31-4B8C-83A1-F6EECF244321}">
                <p14:modId xmlns:p14="http://schemas.microsoft.com/office/powerpoint/2010/main" val="2019761529"/>
              </p:ext>
            </p:extLst>
          </p:nvPr>
        </p:nvGraphicFramePr>
        <p:xfrm>
          <a:off x="528995" y="1560212"/>
          <a:ext cx="8102596" cy="4311646"/>
        </p:xfrm>
        <a:graphic>
          <a:graphicData uri="http://schemas.openxmlformats.org/drawingml/2006/table">
            <a:tbl>
              <a:tblPr firstRow="1">
                <a:tableStyleId>{0E3FDE45-AF77-4B5C-9715-49D594BDF05E}</a:tableStyleId>
              </a:tblPr>
              <a:tblGrid>
                <a:gridCol w="2244694">
                  <a:extLst>
                    <a:ext uri="{9D8B030D-6E8A-4147-A177-3AD203B41FA5}">
                      <a16:colId xmlns:a16="http://schemas.microsoft.com/office/drawing/2014/main" val="20000"/>
                    </a:ext>
                  </a:extLst>
                </a:gridCol>
                <a:gridCol w="5857902">
                  <a:extLst>
                    <a:ext uri="{9D8B030D-6E8A-4147-A177-3AD203B41FA5}">
                      <a16:colId xmlns:a16="http://schemas.microsoft.com/office/drawing/2014/main" val="20001"/>
                    </a:ext>
                  </a:extLst>
                </a:gridCol>
              </a:tblGrid>
              <a:tr h="880616">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1" u="none" strike="noStrike" kern="1200" cap="none" normalizeH="0" baseline="0" dirty="0">
                          <a:ln>
                            <a:noFill/>
                          </a:ln>
                          <a:solidFill>
                            <a:schemeClr val="tx1"/>
                          </a:solidFill>
                          <a:effectLst/>
                          <a:latin typeface="+mn-lt"/>
                          <a:ea typeface="+mn-ea"/>
                          <a:cs typeface="+mn-cs"/>
                        </a:rPr>
                        <a:t>Environmental economics</a:t>
                      </a:r>
                    </a:p>
                  </a:txBody>
                  <a:tcPr marR="0" marT="45712" marB="45712"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u="none" strike="noStrike" kern="1200" cap="none" normalizeH="0" baseline="0" dirty="0">
                          <a:ln>
                            <a:noFill/>
                          </a:ln>
                          <a:solidFill>
                            <a:schemeClr val="tx1"/>
                          </a:solidFill>
                          <a:effectLst/>
                          <a:latin typeface="+mn-lt"/>
                          <a:ea typeface="+mn-ea"/>
                          <a:cs typeface="+mn-cs"/>
                        </a:rPr>
                        <a:t>What effect would a tax on carbon have on emissions? Is a tax better or worse than rules?</a:t>
                      </a:r>
                    </a:p>
                  </a:txBody>
                  <a:tcPr marR="0" marT="45712" marB="45712"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1"/>
                  </a:ext>
                </a:extLst>
              </a:tr>
              <a:tr h="651932">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i="1" u="none" strike="noStrike" kern="1200" cap="none" normalizeH="0" baseline="0" dirty="0">
                          <a:ln>
                            <a:noFill/>
                          </a:ln>
                          <a:solidFill>
                            <a:schemeClr val="tx1"/>
                          </a:solidFill>
                          <a:effectLst/>
                          <a:latin typeface="+mn-lt"/>
                          <a:ea typeface="+mn-ea"/>
                          <a:cs typeface="+mn-cs"/>
                        </a:rPr>
                        <a:t>Finance</a:t>
                      </a:r>
                    </a:p>
                  </a:txBody>
                  <a:tcPr marR="0" marT="45712" marB="45712"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u="none" strike="noStrike" kern="1200" cap="none" normalizeH="0" baseline="0" dirty="0">
                          <a:ln>
                            <a:noFill/>
                          </a:ln>
                          <a:solidFill>
                            <a:schemeClr val="tx1"/>
                          </a:solidFill>
                          <a:effectLst/>
                          <a:latin typeface="+mn-lt"/>
                          <a:ea typeface="+mn-ea"/>
                          <a:cs typeface="+mn-cs"/>
                        </a:rPr>
                        <a:t>Is high frequency trading socially beneficial?</a:t>
                      </a:r>
                    </a:p>
                  </a:txBody>
                  <a:tcPr marR="0" marT="45712" marB="45712"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266339910"/>
                  </a:ext>
                </a:extLst>
              </a:tr>
              <a:tr h="89746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kern="1200" cap="none" normalizeH="0" baseline="0" dirty="0">
                          <a:ln>
                            <a:noFill/>
                          </a:ln>
                          <a:solidFill>
                            <a:schemeClr val="tx1"/>
                          </a:solidFill>
                          <a:effectLst/>
                          <a:latin typeface="+mn-lt"/>
                          <a:ea typeface="+mn-ea"/>
                          <a:cs typeface="+mn-cs"/>
                        </a:rPr>
                        <a:t>Health economics</a:t>
                      </a:r>
                    </a:p>
                  </a:txBody>
                  <a:tcPr marR="0" marT="45712" marB="45712"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u="none" strike="noStrike" kern="1200" cap="none" normalizeH="0" baseline="0" dirty="0">
                          <a:ln>
                            <a:noFill/>
                          </a:ln>
                          <a:solidFill>
                            <a:schemeClr val="tx1"/>
                          </a:solidFill>
                          <a:effectLst/>
                          <a:latin typeface="+mn-lt"/>
                          <a:ea typeface="+mn-ea"/>
                          <a:cs typeface="+mn-cs"/>
                        </a:rPr>
                        <a:t>Do co-pays by patients change the choice and use of medicines by insured patients?</a:t>
                      </a:r>
                    </a:p>
                  </a:txBody>
                  <a:tcPr marR="0" marT="45712" marB="45712"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2"/>
                  </a:ext>
                </a:extLst>
              </a:tr>
              <a:tr h="96652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kern="1200" cap="none" normalizeH="0" baseline="0" dirty="0">
                          <a:ln>
                            <a:noFill/>
                          </a:ln>
                          <a:solidFill>
                            <a:schemeClr val="tx1"/>
                          </a:solidFill>
                          <a:effectLst/>
                          <a:latin typeface="+mn-lt"/>
                          <a:ea typeface="+mn-ea"/>
                          <a:cs typeface="+mn-cs"/>
                        </a:rPr>
                        <a:t>The history of economic thought</a:t>
                      </a:r>
                    </a:p>
                  </a:txBody>
                  <a:tcPr marR="0" marT="45712" marB="45712"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u="none" strike="noStrike" kern="1200" cap="none" normalizeH="0" baseline="0" dirty="0">
                          <a:ln>
                            <a:noFill/>
                          </a:ln>
                          <a:solidFill>
                            <a:schemeClr val="tx1"/>
                          </a:solidFill>
                          <a:effectLst/>
                          <a:latin typeface="+mn-lt"/>
                          <a:ea typeface="+mn-ea"/>
                          <a:cs typeface="+mn-cs"/>
                        </a:rPr>
                        <a:t>How did Aristotle think about just prices?</a:t>
                      </a:r>
                    </a:p>
                  </a:txBody>
                  <a:tcPr marR="0" marT="45712" marB="45712"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3"/>
                  </a:ext>
                </a:extLst>
              </a:tr>
              <a:tr h="91510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kern="1200" cap="none" normalizeH="0" baseline="0" dirty="0">
                          <a:ln>
                            <a:noFill/>
                          </a:ln>
                          <a:solidFill>
                            <a:schemeClr val="tx1"/>
                          </a:solidFill>
                          <a:effectLst/>
                          <a:latin typeface="+mn-lt"/>
                          <a:ea typeface="+mn-ea"/>
                          <a:cs typeface="+mn-cs"/>
                        </a:rPr>
                        <a:t>Industrial organization</a:t>
                      </a:r>
                    </a:p>
                  </a:txBody>
                  <a:tcPr marR="0" marT="45712" marB="45712"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u="none" strike="noStrike" kern="1200" cap="none" normalizeH="0" baseline="0" dirty="0">
                          <a:ln>
                            <a:noFill/>
                          </a:ln>
                          <a:solidFill>
                            <a:schemeClr val="tx1"/>
                          </a:solidFill>
                          <a:effectLst/>
                          <a:latin typeface="+mn-lt"/>
                          <a:ea typeface="+mn-ea"/>
                          <a:cs typeface="+mn-cs"/>
                        </a:rPr>
                        <a:t>How do we explain price wars in the airline industry?</a:t>
                      </a:r>
                    </a:p>
                  </a:txBody>
                  <a:tcPr marR="0" marT="45712" marB="45712"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008764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264" y="220640"/>
            <a:ext cx="8525936" cy="738633"/>
          </a:xfrm>
        </p:spPr>
        <p:txBody>
          <a:bodyPr wrap="square">
            <a:spAutoFit/>
          </a:bodyPr>
          <a:lstStyle/>
          <a:p>
            <a:r>
              <a:rPr lang="en-US" sz="3600" dirty="0"/>
              <a:t>Principles of Economics </a:t>
            </a:r>
            <a:r>
              <a:rPr lang="en-US" sz="2800" dirty="0"/>
              <a:t>(2 of 2)</a:t>
            </a:r>
            <a:endParaRPr lang="en-IN" sz="2800" dirty="0"/>
          </a:p>
        </p:txBody>
      </p:sp>
      <p:sp>
        <p:nvSpPr>
          <p:cNvPr id="3" name="Text Placeholder 2"/>
          <p:cNvSpPr>
            <a:spLocks noGrp="1"/>
          </p:cNvSpPr>
          <p:nvPr>
            <p:ph type="body" sz="quarter" idx="13"/>
          </p:nvPr>
        </p:nvSpPr>
        <p:spPr>
          <a:xfrm>
            <a:off x="364069" y="1134643"/>
            <a:ext cx="8229600" cy="305749"/>
          </a:xfrm>
        </p:spPr>
        <p:txBody>
          <a:bodyPr anchor="ctr">
            <a:spAutoFit/>
          </a:bodyPr>
          <a:lstStyle/>
          <a:p>
            <a:r>
              <a:rPr lang="en-US" dirty="0"/>
              <a:t>Thirteenth Edition</a:t>
            </a:r>
            <a:endParaRPr lang="en-IN" dirty="0"/>
          </a:p>
        </p:txBody>
      </p:sp>
      <p:sp>
        <p:nvSpPr>
          <p:cNvPr id="4" name="Text Placeholder 3"/>
          <p:cNvSpPr>
            <a:spLocks noGrp="1"/>
          </p:cNvSpPr>
          <p:nvPr>
            <p:ph type="body" sz="quarter" idx="14"/>
          </p:nvPr>
        </p:nvSpPr>
        <p:spPr>
          <a:xfrm>
            <a:off x="5029200" y="2523323"/>
            <a:ext cx="2438400" cy="677078"/>
          </a:xfrm>
        </p:spPr>
        <p:txBody>
          <a:bodyPr wrap="square">
            <a:spAutoFit/>
          </a:bodyPr>
          <a:lstStyle/>
          <a:p>
            <a:r>
              <a:rPr lang="en-US" sz="3200"/>
              <a:t>Chapter 1</a:t>
            </a:r>
            <a:endParaRPr lang="en-US" sz="3200" dirty="0"/>
          </a:p>
        </p:txBody>
      </p:sp>
      <p:sp>
        <p:nvSpPr>
          <p:cNvPr id="5" name="Text Placeholder 4"/>
          <p:cNvSpPr>
            <a:spLocks noGrp="1"/>
          </p:cNvSpPr>
          <p:nvPr>
            <p:ph type="body" sz="quarter" idx="15"/>
          </p:nvPr>
        </p:nvSpPr>
        <p:spPr>
          <a:xfrm>
            <a:off x="5029200" y="3317490"/>
            <a:ext cx="3352800" cy="729577"/>
          </a:xfrm>
        </p:spPr>
        <p:txBody>
          <a:bodyPr>
            <a:noAutofit/>
          </a:bodyPr>
          <a:lstStyle/>
          <a:p>
            <a:r>
              <a:rPr lang="en-IN" sz="2000" dirty="0"/>
              <a:t>The Scope and Method of Economics</a:t>
            </a:r>
          </a:p>
        </p:txBody>
      </p:sp>
      <p:pic>
        <p:nvPicPr>
          <p:cNvPr id="9" name="Picture 8" descr="Front Cover: Principles of Economics, Thirteenth Edition by Karl E. Case, Ray C. Fair, Sharon M. Oster.&#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723" y="1523185"/>
            <a:ext cx="3772655" cy="4826038"/>
          </a:xfrm>
          <a:prstGeom prst="rect">
            <a:avLst/>
          </a:prstGeom>
        </p:spPr>
      </p:pic>
      <p:sp>
        <p:nvSpPr>
          <p:cNvPr id="11" name="Text Placeholder 6"/>
          <p:cNvSpPr>
            <a:spLocks noGrp="1"/>
          </p:cNvSpPr>
          <p:nvPr>
            <p:ph type="body" sz="quarter" idx="16"/>
          </p:nvPr>
        </p:nvSpPr>
        <p:spPr>
          <a:xfrm>
            <a:off x="2286000" y="6457474"/>
            <a:ext cx="6477000" cy="228600"/>
          </a:xfrm>
        </p:spPr>
        <p:txBody>
          <a:bodyPr/>
          <a:lstStyle/>
          <a:p>
            <a:pPr marL="0" indent="0" algn="r">
              <a:buClrTx/>
              <a:buNone/>
              <a:defRPr/>
            </a:pPr>
            <a:r>
              <a:rPr lang="en-US" sz="1200" dirty="0">
                <a:latin typeface="Verdana" pitchFamily="34" charset="0"/>
                <a:ea typeface="Verdana" pitchFamily="34" charset="0"/>
                <a:cs typeface="Verdana" pitchFamily="34" charset="0"/>
              </a:rPr>
              <a:t>Copyright © 2020, 2016, 2011 Pearson Education, Inc. All Rights Reserved</a:t>
            </a:r>
            <a:endParaRPr lang="en-US" altLang="en-US" sz="1200" dirty="0">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3334344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31690"/>
            <a:ext cx="8229600" cy="1169521"/>
          </a:xfrm>
        </p:spPr>
        <p:txBody>
          <a:bodyPr>
            <a:spAutoFit/>
          </a:bodyPr>
          <a:lstStyle/>
          <a:p>
            <a:pPr lvl="0"/>
            <a:r>
              <a:rPr lang="en-IN" dirty="0"/>
              <a:t>Table 1.2 The Fields of Economics   </a:t>
            </a:r>
            <a:r>
              <a:rPr lang="en-IN" sz="2800" dirty="0"/>
              <a:t>(3 of 3)</a:t>
            </a:r>
            <a:endParaRPr lang="en-US" sz="2800" dirty="0">
              <a:solidFill>
                <a:srgbClr val="007FA3"/>
              </a:solidFill>
            </a:endParaRPr>
          </a:p>
        </p:txBody>
      </p:sp>
      <p:graphicFrame>
        <p:nvGraphicFramePr>
          <p:cNvPr id="6" name="Table 1"/>
          <p:cNvGraphicFramePr>
            <a:graphicFrameLocks/>
          </p:cNvGraphicFramePr>
          <p:nvPr>
            <p:extLst>
              <p:ext uri="{D42A27DB-BD31-4B8C-83A1-F6EECF244321}">
                <p14:modId xmlns:p14="http://schemas.microsoft.com/office/powerpoint/2010/main" val="3807708588"/>
              </p:ext>
            </p:extLst>
          </p:nvPr>
        </p:nvGraphicFramePr>
        <p:xfrm>
          <a:off x="532704" y="1553227"/>
          <a:ext cx="8271933" cy="4545072"/>
        </p:xfrm>
        <a:graphic>
          <a:graphicData uri="http://schemas.openxmlformats.org/drawingml/2006/table">
            <a:tbl>
              <a:tblPr firstRow="1">
                <a:tableStyleId>{0E3FDE45-AF77-4B5C-9715-49D594BDF05E}</a:tableStyleId>
              </a:tblPr>
              <a:tblGrid>
                <a:gridCol w="2184400">
                  <a:extLst>
                    <a:ext uri="{9D8B030D-6E8A-4147-A177-3AD203B41FA5}">
                      <a16:colId xmlns:a16="http://schemas.microsoft.com/office/drawing/2014/main" val="20000"/>
                    </a:ext>
                  </a:extLst>
                </a:gridCol>
                <a:gridCol w="6087533">
                  <a:extLst>
                    <a:ext uri="{9D8B030D-6E8A-4147-A177-3AD203B41FA5}">
                      <a16:colId xmlns:a16="http://schemas.microsoft.com/office/drawing/2014/main" val="20001"/>
                    </a:ext>
                  </a:extLst>
                </a:gridCol>
              </a:tblGrid>
              <a:tr h="972139">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1" u="none" strike="noStrike" kern="1200" cap="none" normalizeH="0" baseline="0" dirty="0">
                          <a:ln>
                            <a:noFill/>
                          </a:ln>
                          <a:solidFill>
                            <a:schemeClr val="dk1"/>
                          </a:solidFill>
                          <a:effectLst/>
                          <a:latin typeface="+mn-lt"/>
                          <a:ea typeface="+mn-ea"/>
                          <a:cs typeface="+mn-cs"/>
                        </a:rPr>
                        <a:t>International economics</a:t>
                      </a:r>
                    </a:p>
                  </a:txBody>
                  <a:tcPr marR="0" marT="45711" marB="45711"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u="none" strike="noStrike" kern="1200" cap="none" normalizeH="0" baseline="0" dirty="0">
                          <a:ln>
                            <a:noFill/>
                          </a:ln>
                          <a:solidFill>
                            <a:schemeClr val="dk1"/>
                          </a:solidFill>
                          <a:effectLst/>
                          <a:latin typeface="+mn-lt"/>
                          <a:ea typeface="+mn-ea"/>
                          <a:cs typeface="+mn-cs"/>
                        </a:rPr>
                        <a:t>What are the benefits and costs of free trade? Does concern about the environment change our views of free trade?</a:t>
                      </a:r>
                    </a:p>
                  </a:txBody>
                  <a:tcPr marR="0" marT="45711" marB="45711"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1"/>
                  </a:ext>
                </a:extLst>
              </a:tr>
              <a:tr h="831528">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i="1" u="none" strike="noStrike" cap="none" normalizeH="0" baseline="0" dirty="0">
                          <a:ln>
                            <a:noFill/>
                          </a:ln>
                          <a:effectLst/>
                        </a:rPr>
                        <a:t>Labor economics</a:t>
                      </a:r>
                      <a:endParaRPr kumimoji="0" lang="en-US" sz="1800" b="0" i="1" u="none" strike="noStrike" cap="none" normalizeH="0" baseline="0" dirty="0">
                        <a:ln>
                          <a:noFill/>
                        </a:ln>
                        <a:solidFill>
                          <a:schemeClr val="tx1"/>
                        </a:solidFill>
                        <a:effectLst/>
                        <a:latin typeface="Arial" charset="0"/>
                        <a:cs typeface="Arial" charset="0"/>
                      </a:endParaRPr>
                    </a:p>
                  </a:txBody>
                  <a:tcPr marR="0" marT="45711" marB="45711" anchor="ctr"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u="none" strike="noStrike" cap="none" normalizeH="0" baseline="0" dirty="0">
                          <a:ln>
                            <a:noFill/>
                          </a:ln>
                          <a:effectLst/>
                        </a:rPr>
                        <a:t>Will increasing the minimum wage decrease employment opportunities?</a:t>
                      </a:r>
                      <a:endParaRPr kumimoji="0" lang="en-US" sz="1800" b="0" i="0" u="none" strike="noStrike" cap="none" normalizeH="0" baseline="0" dirty="0">
                        <a:ln>
                          <a:noFill/>
                        </a:ln>
                        <a:solidFill>
                          <a:schemeClr val="tx1"/>
                        </a:solidFill>
                        <a:effectLst/>
                        <a:latin typeface="Arial" charset="0"/>
                      </a:endParaRPr>
                    </a:p>
                  </a:txBody>
                  <a:tcPr marR="0" marT="45711" marB="45711" anchor="ctr"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266339910"/>
                  </a:ext>
                </a:extLst>
              </a:tr>
              <a:tr h="83640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cap="none" normalizeH="0" baseline="0" dirty="0">
                          <a:ln>
                            <a:noFill/>
                          </a:ln>
                          <a:effectLst/>
                        </a:rPr>
                        <a:t>Law and economics</a:t>
                      </a:r>
                      <a:endParaRPr kumimoji="0" lang="en-US" sz="1800" b="0" i="1" u="none" strike="noStrike" cap="none" normalizeH="0" baseline="0" dirty="0">
                        <a:ln>
                          <a:noFill/>
                        </a:ln>
                        <a:solidFill>
                          <a:schemeClr val="tx1"/>
                        </a:solidFill>
                        <a:effectLst/>
                        <a:latin typeface="Arial" charset="0"/>
                        <a:cs typeface="Arial" charset="0"/>
                      </a:endParaRPr>
                    </a:p>
                  </a:txBody>
                  <a:tcPr marR="0" marT="45711" marB="45711" anchor="ctr"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u="none" strike="noStrike" cap="none" normalizeH="0" baseline="0" dirty="0">
                          <a:ln>
                            <a:noFill/>
                          </a:ln>
                          <a:effectLst/>
                        </a:rPr>
                        <a:t>Does the current U.S. patent law increase or decrease the rate of innovation?</a:t>
                      </a:r>
                      <a:endParaRPr kumimoji="0" lang="en-US" sz="1800" b="0" i="0" u="none" strike="noStrike" cap="none" normalizeH="0" baseline="0" dirty="0">
                        <a:ln>
                          <a:noFill/>
                        </a:ln>
                        <a:solidFill>
                          <a:schemeClr val="tx1"/>
                        </a:solidFill>
                        <a:effectLst/>
                        <a:latin typeface="Arial" charset="0"/>
                      </a:endParaRPr>
                    </a:p>
                  </a:txBody>
                  <a:tcPr marR="0" marT="45711" marB="45711" anchor="ctr"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2"/>
                  </a:ext>
                </a:extLst>
              </a:tr>
              <a:tr h="78740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cap="none" normalizeH="0" baseline="0" dirty="0">
                          <a:ln>
                            <a:noFill/>
                          </a:ln>
                          <a:effectLst/>
                        </a:rPr>
                        <a:t>Public economics</a:t>
                      </a:r>
                      <a:endParaRPr kumimoji="0" lang="en-US" sz="1800" b="0" i="1" u="none" strike="noStrike" cap="none" normalizeH="0" baseline="0" dirty="0">
                        <a:ln>
                          <a:noFill/>
                        </a:ln>
                        <a:solidFill>
                          <a:schemeClr val="tx1"/>
                        </a:solidFill>
                        <a:effectLst/>
                        <a:latin typeface="Arial" charset="0"/>
                        <a:cs typeface="Arial" charset="0"/>
                      </a:endParaRPr>
                    </a:p>
                  </a:txBody>
                  <a:tcPr marR="0" marT="45711" marB="45711" anchor="ctr"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u="none" strike="noStrike" cap="none" normalizeH="0" baseline="0" dirty="0">
                          <a:ln>
                            <a:noFill/>
                          </a:ln>
                          <a:effectLst/>
                        </a:rPr>
                        <a:t>Why is corruption more widespread in some countries than in others?</a:t>
                      </a:r>
                      <a:endParaRPr kumimoji="0" lang="en-US" sz="1800" b="0" i="0" u="none" strike="noStrike" cap="none" normalizeH="0" baseline="0" dirty="0">
                        <a:ln>
                          <a:noFill/>
                        </a:ln>
                        <a:solidFill>
                          <a:schemeClr val="tx1"/>
                        </a:solidFill>
                        <a:effectLst/>
                        <a:latin typeface="Arial" charset="0"/>
                      </a:endParaRPr>
                    </a:p>
                  </a:txBody>
                  <a:tcPr marR="0" marT="45711" marB="45711" anchor="ctr"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3"/>
                  </a:ext>
                </a:extLst>
              </a:tr>
              <a:tr h="111760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i="1" u="none" strike="noStrike" cap="none" normalizeH="0" baseline="0" dirty="0">
                          <a:ln>
                            <a:noFill/>
                          </a:ln>
                          <a:effectLst/>
                        </a:rPr>
                        <a:t>Urban and regional economics</a:t>
                      </a:r>
                      <a:endParaRPr kumimoji="0" lang="en-US" sz="1800" b="0" i="1" u="none" strike="noStrike" cap="none" normalizeH="0" baseline="0" dirty="0">
                        <a:ln>
                          <a:noFill/>
                        </a:ln>
                        <a:solidFill>
                          <a:schemeClr val="tx1"/>
                        </a:solidFill>
                        <a:effectLst/>
                        <a:latin typeface="Arial" charset="0"/>
                        <a:cs typeface="Arial" charset="0"/>
                      </a:endParaRPr>
                    </a:p>
                  </a:txBody>
                  <a:tcPr marR="0" marT="45711" marB="45711" anchor="ctr" horzOverflow="overflow">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u="none" strike="noStrike" cap="none" normalizeH="0" baseline="0" dirty="0">
                          <a:ln>
                            <a:noFill/>
                          </a:ln>
                          <a:effectLst/>
                        </a:rPr>
                        <a:t>Do enterprise zones improve employment opportunities in central cities?</a:t>
                      </a:r>
                      <a:endParaRPr kumimoji="0" lang="en-US" sz="1800" b="0" i="0" u="none" strike="noStrike" cap="none" normalizeH="0" baseline="0" dirty="0">
                        <a:ln>
                          <a:noFill/>
                        </a:ln>
                        <a:solidFill>
                          <a:schemeClr val="tx1"/>
                        </a:solidFill>
                        <a:effectLst/>
                        <a:latin typeface="Arial" charset="0"/>
                      </a:endParaRPr>
                    </a:p>
                  </a:txBody>
                  <a:tcPr marR="0" marT="45711" marB="45711" anchor="ctr" horzOverflow="overflow">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82613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The Method of Economics</a:t>
            </a:r>
          </a:p>
        </p:txBody>
      </p:sp>
      <p:sp>
        <p:nvSpPr>
          <p:cNvPr id="3" name="Content Placeholder 2"/>
          <p:cNvSpPr>
            <a:spLocks noGrp="1"/>
          </p:cNvSpPr>
          <p:nvPr>
            <p:ph idx="1"/>
          </p:nvPr>
        </p:nvSpPr>
        <p:spPr>
          <a:xfrm>
            <a:off x="355596" y="1456261"/>
            <a:ext cx="8229600" cy="4267199"/>
          </a:xfrm>
        </p:spPr>
        <p:txBody>
          <a:bodyPr/>
          <a:lstStyle/>
          <a:p>
            <a:pPr marL="256032" indent="-256032">
              <a:buClr>
                <a:srgbClr val="007FA3"/>
              </a:buClr>
              <a:buSzPct val="100000"/>
            </a:pPr>
            <a:r>
              <a:rPr lang="en-US" altLang="en-US" dirty="0"/>
              <a:t>Economics deals with two kinds of questions: positive and normative.</a:t>
            </a:r>
          </a:p>
          <a:p>
            <a:pPr marL="256032" indent="-256032">
              <a:buClr>
                <a:srgbClr val="007FA3"/>
              </a:buClr>
              <a:buSzPct val="100000"/>
            </a:pPr>
            <a:r>
              <a:rPr lang="en-US" altLang="en-US" b="1" dirty="0"/>
              <a:t>positive economics  </a:t>
            </a:r>
            <a:r>
              <a:rPr lang="en-US" altLang="en-US" dirty="0"/>
              <a:t>An approach to economics that seeks to understand behavior and the operation of systems without making judgments. It describes what exists and how it works. </a:t>
            </a:r>
          </a:p>
          <a:p>
            <a:pPr marL="256032" indent="-256032">
              <a:buClr>
                <a:srgbClr val="007FA3"/>
              </a:buClr>
              <a:buSzPct val="100000"/>
            </a:pPr>
            <a:r>
              <a:rPr lang="en-US" altLang="en-US" b="1" dirty="0"/>
              <a:t>normative economics  </a:t>
            </a:r>
            <a:r>
              <a:rPr lang="en-US" altLang="en-US" dirty="0"/>
              <a:t>An approach to economics that analyzes outcomes of economic behavior, evaluates them as good or bad, and may prescribe courses of action. Also called </a:t>
            </a:r>
            <a:r>
              <a:rPr lang="en-US" altLang="en-US" i="1" dirty="0"/>
              <a:t>policy economics</a:t>
            </a:r>
            <a:r>
              <a:rPr lang="en-US" altLang="en-US" dirty="0"/>
              <a:t>.</a:t>
            </a:r>
            <a:endParaRPr lang="en-US" sz="2000" kern="0" dirty="0"/>
          </a:p>
        </p:txBody>
      </p:sp>
    </p:spTree>
    <p:extLst>
      <p:ext uri="{BB962C8B-B14F-4D97-AF65-F5344CB8AC3E}">
        <p14:creationId xmlns:p14="http://schemas.microsoft.com/office/powerpoint/2010/main" val="13016759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Theories and Models </a:t>
            </a:r>
            <a:r>
              <a:rPr lang="en-US" sz="2800" dirty="0"/>
              <a:t>(1 of 5)</a:t>
            </a:r>
          </a:p>
        </p:txBody>
      </p:sp>
      <p:sp>
        <p:nvSpPr>
          <p:cNvPr id="3" name="Content Placeholder 2"/>
          <p:cNvSpPr>
            <a:spLocks noGrp="1"/>
          </p:cNvSpPr>
          <p:nvPr>
            <p:ph idx="1"/>
          </p:nvPr>
        </p:nvSpPr>
        <p:spPr>
          <a:xfrm>
            <a:off x="355596" y="1456261"/>
            <a:ext cx="8229600" cy="3276599"/>
          </a:xfrm>
        </p:spPr>
        <p:txBody>
          <a:bodyPr/>
          <a:lstStyle/>
          <a:p>
            <a:pPr marL="256032" indent="-256032">
              <a:buClr>
                <a:srgbClr val="007FA3"/>
              </a:buClr>
              <a:buSzPct val="100000"/>
            </a:pPr>
            <a:r>
              <a:rPr lang="en-US" altLang="en-US" b="1" dirty="0"/>
              <a:t>model </a:t>
            </a:r>
            <a:r>
              <a:rPr lang="en-US" altLang="en-US" dirty="0"/>
              <a:t> A formal statement of a theory, usually a mathematical statement of a presumed relationship between two or more variables.</a:t>
            </a:r>
          </a:p>
          <a:p>
            <a:pPr marL="256032" indent="-256032">
              <a:buClr>
                <a:srgbClr val="007FA3"/>
              </a:buClr>
              <a:buSzPct val="100000"/>
            </a:pPr>
            <a:r>
              <a:rPr lang="en-US" altLang="en-US" b="1" dirty="0"/>
              <a:t>variable </a:t>
            </a:r>
            <a:r>
              <a:rPr lang="en-US" altLang="en-US" dirty="0"/>
              <a:t> A measure that can change from time to time or from observation to observation.</a:t>
            </a:r>
          </a:p>
          <a:p>
            <a:pPr marL="256032" indent="-256032">
              <a:buClr>
                <a:srgbClr val="007FA3"/>
              </a:buClr>
              <a:buSzPct val="100000"/>
            </a:pPr>
            <a:r>
              <a:rPr lang="en-US" altLang="en-US" b="1" dirty="0"/>
              <a:t>Ockham’s razor  </a:t>
            </a:r>
            <a:r>
              <a:rPr lang="en-US" altLang="en-US" dirty="0"/>
              <a:t>The principle that irrelevant detail should be cut away. </a:t>
            </a:r>
            <a:endParaRPr lang="en-US" sz="2000" kern="0" dirty="0"/>
          </a:p>
        </p:txBody>
      </p:sp>
    </p:spTree>
    <p:extLst>
      <p:ext uri="{BB962C8B-B14F-4D97-AF65-F5344CB8AC3E}">
        <p14:creationId xmlns:p14="http://schemas.microsoft.com/office/powerpoint/2010/main" val="39746273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Theories and Models </a:t>
            </a:r>
            <a:r>
              <a:rPr lang="en-US" sz="2800" dirty="0"/>
              <a:t>(2 of 5)</a:t>
            </a:r>
          </a:p>
        </p:txBody>
      </p:sp>
      <p:sp>
        <p:nvSpPr>
          <p:cNvPr id="3" name="Content Placeholder 2"/>
          <p:cNvSpPr>
            <a:spLocks noGrp="1"/>
          </p:cNvSpPr>
          <p:nvPr>
            <p:ph idx="1"/>
          </p:nvPr>
        </p:nvSpPr>
        <p:spPr>
          <a:xfrm>
            <a:off x="364063" y="1447794"/>
            <a:ext cx="8229600" cy="4085704"/>
          </a:xfrm>
        </p:spPr>
        <p:txBody>
          <a:bodyPr>
            <a:spAutoFit/>
          </a:bodyPr>
          <a:lstStyle/>
          <a:p>
            <a:pPr marL="0" indent="0">
              <a:buClr>
                <a:srgbClr val="0070C0"/>
              </a:buClr>
              <a:buSzPct val="100000"/>
              <a:buNone/>
            </a:pPr>
            <a:r>
              <a:rPr lang="en-US" altLang="en-US" b="1" dirty="0"/>
              <a:t>All Else Equal</a:t>
            </a:r>
          </a:p>
          <a:p>
            <a:pPr marL="256032" indent="-256032">
              <a:buClr>
                <a:srgbClr val="007FA3"/>
              </a:buClr>
              <a:buSzPct val="100000"/>
            </a:pPr>
            <a:r>
              <a:rPr lang="en-US" altLang="en-US" b="1" i="1" dirty="0"/>
              <a:t>ceteris paribus</a:t>
            </a:r>
            <a:r>
              <a:rPr lang="en-US" altLang="en-US" b="1" dirty="0"/>
              <a:t> </a:t>
            </a:r>
            <a:r>
              <a:rPr lang="en-US" altLang="en-US" dirty="0"/>
              <a:t>or</a:t>
            </a:r>
            <a:r>
              <a:rPr lang="en-US" altLang="en-US" b="1" dirty="0"/>
              <a:t> all else equal  </a:t>
            </a:r>
            <a:r>
              <a:rPr lang="en-US" altLang="en-US" dirty="0"/>
              <a:t>A device used to analyze the relationship between two variables while the values of other variables are held unchanged.</a:t>
            </a:r>
          </a:p>
          <a:p>
            <a:pPr marL="256032" indent="-256032">
              <a:buClr>
                <a:srgbClr val="007FA3"/>
              </a:buClr>
              <a:buSzPct val="100000"/>
            </a:pPr>
            <a:r>
              <a:rPr lang="en-US" altLang="en-US" dirty="0"/>
              <a:t>Using the device of </a:t>
            </a:r>
            <a:r>
              <a:rPr lang="en-US" altLang="en-US" i="1" dirty="0"/>
              <a:t>ceteris paribus </a:t>
            </a:r>
            <a:r>
              <a:rPr lang="en-US" altLang="en-US" dirty="0"/>
              <a:t>is one part of the process of abstraction.</a:t>
            </a:r>
          </a:p>
          <a:p>
            <a:pPr marL="256032" indent="-256032">
              <a:buClr>
                <a:srgbClr val="007FA3"/>
              </a:buClr>
              <a:buSzPct val="100000"/>
            </a:pPr>
            <a:r>
              <a:rPr lang="en-US" altLang="en-US" dirty="0"/>
              <a:t>In formulating economic theory, the concept helps us simplify reality to focus on the relationships that interest us.</a:t>
            </a:r>
            <a:endParaRPr lang="en-US" kern="0" dirty="0"/>
          </a:p>
        </p:txBody>
      </p:sp>
    </p:spTree>
    <p:extLst>
      <p:ext uri="{BB962C8B-B14F-4D97-AF65-F5344CB8AC3E}">
        <p14:creationId xmlns:p14="http://schemas.microsoft.com/office/powerpoint/2010/main" val="15482418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Theories and Models </a:t>
            </a:r>
            <a:r>
              <a:rPr lang="en-US" sz="2800" dirty="0"/>
              <a:t>(3 of 5)</a:t>
            </a:r>
          </a:p>
        </p:txBody>
      </p:sp>
      <p:sp>
        <p:nvSpPr>
          <p:cNvPr id="3" name="Content Placeholder 2"/>
          <p:cNvSpPr>
            <a:spLocks noGrp="1"/>
          </p:cNvSpPr>
          <p:nvPr>
            <p:ph idx="1"/>
          </p:nvPr>
        </p:nvSpPr>
        <p:spPr>
          <a:xfrm>
            <a:off x="347129" y="1447795"/>
            <a:ext cx="8229600" cy="1484992"/>
          </a:xfrm>
        </p:spPr>
        <p:txBody>
          <a:bodyPr>
            <a:spAutoFit/>
          </a:bodyPr>
          <a:lstStyle/>
          <a:p>
            <a:pPr marL="0" indent="0">
              <a:buClr>
                <a:srgbClr val="0070C0"/>
              </a:buClr>
              <a:buSzPct val="100000"/>
              <a:buNone/>
            </a:pPr>
            <a:r>
              <a:rPr lang="en-US" altLang="en-US" b="1" dirty="0"/>
              <a:t>Expressing Models in Words, Graphs, and Equations</a:t>
            </a:r>
          </a:p>
          <a:p>
            <a:pPr marL="256032" indent="-256032">
              <a:buClr>
                <a:srgbClr val="007FA3"/>
              </a:buClr>
              <a:buSzPct val="100000"/>
            </a:pPr>
            <a:r>
              <a:rPr lang="en-US" altLang="en-US" dirty="0"/>
              <a:t>Graphs and equations capture the quantitative side of economic observations and predictions.</a:t>
            </a:r>
            <a:endParaRPr lang="en-US" sz="2000" kern="0" dirty="0"/>
          </a:p>
        </p:txBody>
      </p:sp>
    </p:spTree>
    <p:extLst>
      <p:ext uri="{BB962C8B-B14F-4D97-AF65-F5344CB8AC3E}">
        <p14:creationId xmlns:p14="http://schemas.microsoft.com/office/powerpoint/2010/main" val="5436843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Theories and Models </a:t>
            </a:r>
            <a:r>
              <a:rPr lang="en-US" sz="2800" dirty="0"/>
              <a:t>(4 of 5)</a:t>
            </a:r>
          </a:p>
        </p:txBody>
      </p:sp>
      <p:sp>
        <p:nvSpPr>
          <p:cNvPr id="3" name="Content Placeholder 2"/>
          <p:cNvSpPr>
            <a:spLocks noGrp="1"/>
          </p:cNvSpPr>
          <p:nvPr>
            <p:ph idx="1"/>
          </p:nvPr>
        </p:nvSpPr>
        <p:spPr>
          <a:xfrm>
            <a:off x="347129" y="1447794"/>
            <a:ext cx="8229600" cy="3200399"/>
          </a:xfrm>
        </p:spPr>
        <p:txBody>
          <a:bodyPr/>
          <a:lstStyle/>
          <a:p>
            <a:pPr marL="0" indent="0">
              <a:buClr>
                <a:srgbClr val="0070C0"/>
              </a:buClr>
              <a:buSzPct val="100000"/>
              <a:buNone/>
            </a:pPr>
            <a:r>
              <a:rPr lang="en-US" altLang="en-US" b="1" dirty="0"/>
              <a:t>Cautions and Pitfalls</a:t>
            </a:r>
          </a:p>
          <a:p>
            <a:pPr marL="256032" indent="-256032">
              <a:buClr>
                <a:srgbClr val="007FA3"/>
              </a:buClr>
              <a:buSzPct val="100000"/>
            </a:pPr>
            <a:r>
              <a:rPr lang="en-US" altLang="en-US" dirty="0"/>
              <a:t>Economists are interested in cause and effect, but sorting out causality from correlation is not always easy.</a:t>
            </a:r>
          </a:p>
          <a:p>
            <a:pPr marL="256032" indent="-256032">
              <a:buClr>
                <a:srgbClr val="007FA3"/>
              </a:buClr>
              <a:buSzPct val="100000"/>
            </a:pPr>
            <a:r>
              <a:rPr lang="en-US" altLang="en-US" b="1" i="1" dirty="0"/>
              <a:t>post hoc, ergo propter hoc  </a:t>
            </a:r>
            <a:r>
              <a:rPr lang="en-US" altLang="en-US" dirty="0"/>
              <a:t>Literally, “after this (in time), therefore because of this.” A common error made in thinking about causation: If Event A happens before Event B, it is not necessarily true that A caused B.</a:t>
            </a:r>
            <a:endParaRPr lang="en-US" kern="0" dirty="0"/>
          </a:p>
        </p:txBody>
      </p:sp>
    </p:spTree>
    <p:extLst>
      <p:ext uri="{BB962C8B-B14F-4D97-AF65-F5344CB8AC3E}">
        <p14:creationId xmlns:p14="http://schemas.microsoft.com/office/powerpoint/2010/main" val="33942339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r>
              <a:rPr lang="en-US" dirty="0"/>
              <a:t>Theories and Models </a:t>
            </a:r>
            <a:r>
              <a:rPr lang="en-US" sz="2800" dirty="0"/>
              <a:t>(5 of 5)</a:t>
            </a:r>
          </a:p>
        </p:txBody>
      </p:sp>
      <p:sp>
        <p:nvSpPr>
          <p:cNvPr id="3" name="Content Placeholder 2"/>
          <p:cNvSpPr>
            <a:spLocks noGrp="1"/>
          </p:cNvSpPr>
          <p:nvPr>
            <p:ph idx="1"/>
          </p:nvPr>
        </p:nvSpPr>
        <p:spPr>
          <a:xfrm>
            <a:off x="356994" y="1447792"/>
            <a:ext cx="8229600" cy="1447800"/>
          </a:xfrm>
        </p:spPr>
        <p:txBody>
          <a:bodyPr/>
          <a:lstStyle/>
          <a:p>
            <a:pPr marL="0" indent="0">
              <a:buClr>
                <a:srgbClr val="0070C0"/>
              </a:buClr>
              <a:buSzPct val="100000"/>
              <a:buNone/>
            </a:pPr>
            <a:r>
              <a:rPr lang="en-US" altLang="en-US" b="1" dirty="0"/>
              <a:t>Testing Theories and Models: Empirical Economics</a:t>
            </a:r>
          </a:p>
          <a:p>
            <a:pPr marL="256032" indent="-256032">
              <a:buClr>
                <a:srgbClr val="007FA3"/>
              </a:buClr>
              <a:buSzPct val="100000"/>
            </a:pPr>
            <a:r>
              <a:rPr lang="en-US" altLang="en-US" b="1" dirty="0"/>
              <a:t>empirical economics  </a:t>
            </a:r>
            <a:r>
              <a:rPr lang="en-US" altLang="en-US" dirty="0"/>
              <a:t>The collection and use of data to test economic theories.</a:t>
            </a:r>
            <a:endParaRPr lang="en-US" kern="0" dirty="0"/>
          </a:p>
        </p:txBody>
      </p:sp>
    </p:spTree>
    <p:extLst>
      <p:ext uri="{BB962C8B-B14F-4D97-AF65-F5344CB8AC3E}">
        <p14:creationId xmlns:p14="http://schemas.microsoft.com/office/powerpoint/2010/main" val="12314591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40596"/>
            <a:ext cx="8229600" cy="738633"/>
          </a:xfrm>
        </p:spPr>
        <p:txBody>
          <a:bodyPr anchor="ctr">
            <a:spAutoFit/>
          </a:bodyPr>
          <a:lstStyle/>
          <a:p>
            <a:r>
              <a:rPr lang="pt-BR" dirty="0"/>
              <a:t>Economics In Practice </a:t>
            </a:r>
            <a:r>
              <a:rPr lang="pt-BR" sz="2800" dirty="0"/>
              <a:t>(4 of 4)</a:t>
            </a:r>
          </a:p>
        </p:txBody>
      </p:sp>
      <p:sp>
        <p:nvSpPr>
          <p:cNvPr id="5" name="Content Placeholder 4"/>
          <p:cNvSpPr>
            <a:spLocks noGrp="1"/>
          </p:cNvSpPr>
          <p:nvPr>
            <p:ph sz="quarter" idx="15"/>
          </p:nvPr>
        </p:nvSpPr>
        <p:spPr>
          <a:xfrm>
            <a:off x="348187" y="763846"/>
            <a:ext cx="8223250" cy="435505"/>
          </a:xfrm>
        </p:spPr>
        <p:txBody>
          <a:bodyPr anchor="ctr"/>
          <a:lstStyle/>
          <a:p>
            <a:pPr marL="0" indent="0">
              <a:spcBef>
                <a:spcPts val="0"/>
              </a:spcBef>
              <a:buClr>
                <a:srgbClr val="0070C0"/>
              </a:buClr>
              <a:buSzTx/>
              <a:buNone/>
              <a:defRPr/>
            </a:pPr>
            <a:r>
              <a:rPr lang="en-US" sz="2800" b="1" dirty="0">
                <a:solidFill>
                  <a:srgbClr val="007FA3"/>
                </a:solidFill>
                <a:latin typeface="+mj-lt"/>
                <a:ea typeface="Times New Roman"/>
                <a:cs typeface="Times New Roman"/>
                <a:sym typeface="Times New Roman"/>
              </a:rPr>
              <a:t>Does Your Roommate Matter for Your Grades?</a:t>
            </a:r>
            <a:endParaRPr lang="en-IN" sz="2800" b="1" dirty="0">
              <a:solidFill>
                <a:srgbClr val="007FA3"/>
              </a:solidFill>
              <a:latin typeface="+mj-lt"/>
              <a:ea typeface="Times New Roman"/>
              <a:cs typeface="Times New Roman"/>
              <a:sym typeface="Times New Roman"/>
            </a:endParaRPr>
          </a:p>
        </p:txBody>
      </p:sp>
      <p:sp>
        <p:nvSpPr>
          <p:cNvPr id="3" name="Content Placeholder 2"/>
          <p:cNvSpPr>
            <a:spLocks noGrp="1"/>
          </p:cNvSpPr>
          <p:nvPr>
            <p:ph sz="quarter" idx="13"/>
          </p:nvPr>
        </p:nvSpPr>
        <p:spPr>
          <a:xfrm>
            <a:off x="364064" y="1528795"/>
            <a:ext cx="4241800" cy="3187138"/>
          </a:xfrm>
        </p:spPr>
        <p:txBody>
          <a:bodyPr/>
          <a:lstStyle/>
          <a:p>
            <a:pPr marL="0" indent="0">
              <a:spcBef>
                <a:spcPct val="35000"/>
              </a:spcBef>
              <a:spcAft>
                <a:spcPct val="10000"/>
              </a:spcAft>
              <a:buNone/>
              <a:defRPr/>
            </a:pPr>
            <a:r>
              <a:rPr lang="en-US" sz="1800" kern="0" dirty="0">
                <a:latin typeface="+mn-lt"/>
                <a:cs typeface="Times New Roman" pitchFamily="18" charset="0"/>
              </a:rPr>
              <a:t>Several studies of the effect of roommates on college grades help to sort out causality in peer effects.</a:t>
            </a:r>
          </a:p>
          <a:p>
            <a:pPr marL="0" indent="0">
              <a:spcBef>
                <a:spcPct val="35000"/>
              </a:spcBef>
              <a:spcAft>
                <a:spcPct val="10000"/>
              </a:spcAft>
              <a:buNone/>
              <a:defRPr/>
            </a:pPr>
            <a:r>
              <a:rPr lang="en-US" sz="1800" kern="0" dirty="0">
                <a:latin typeface="+mn-lt"/>
                <a:cs typeface="Times New Roman" pitchFamily="18" charset="0"/>
              </a:rPr>
              <a:t>One study looked at randomly assigned freshman roommates in one college to test the peer effects from different types of roommates.</a:t>
            </a:r>
          </a:p>
          <a:p>
            <a:pPr marL="0" indent="0">
              <a:spcBef>
                <a:spcPct val="35000"/>
              </a:spcBef>
              <a:spcAft>
                <a:spcPct val="10000"/>
              </a:spcAft>
              <a:buNone/>
              <a:defRPr/>
            </a:pPr>
            <a:r>
              <a:rPr lang="en-US" sz="1800" kern="0" dirty="0">
                <a:latin typeface="+mn-lt"/>
                <a:cs typeface="Times New Roman" pitchFamily="18" charset="0"/>
              </a:rPr>
              <a:t>The author found strong roommate effects on grade point average, effort in school, and fraternity membership.</a:t>
            </a:r>
          </a:p>
        </p:txBody>
      </p:sp>
      <p:pic>
        <p:nvPicPr>
          <p:cNvPr id="7" name="Picture 1" descr="A photograph of two teenage boys playing video games in front of a television."/>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19963" y="1712378"/>
            <a:ext cx="4149090" cy="283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Content Placeholder 3"/>
          <p:cNvSpPr>
            <a:spLocks noGrp="1"/>
          </p:cNvSpPr>
          <p:nvPr>
            <p:ph sz="quarter" idx="14"/>
          </p:nvPr>
        </p:nvSpPr>
        <p:spPr>
          <a:xfrm>
            <a:off x="364063" y="4921417"/>
            <a:ext cx="8229600" cy="1372335"/>
          </a:xfrm>
        </p:spPr>
        <p:txBody>
          <a:bodyPr/>
          <a:lstStyle/>
          <a:p>
            <a:pPr marL="0" lvl="0" indent="0">
              <a:spcBef>
                <a:spcPct val="35000"/>
              </a:spcBef>
              <a:spcAft>
                <a:spcPct val="10000"/>
              </a:spcAft>
              <a:buClrTx/>
              <a:buSzTx/>
              <a:buNone/>
              <a:defRPr/>
            </a:pPr>
            <a:r>
              <a:rPr lang="en-US" sz="1800" kern="0" dirty="0">
                <a:solidFill>
                  <a:prstClr val="black"/>
                </a:solidFill>
                <a:latin typeface="+mn-lt"/>
              </a:rPr>
              <a:t>CRITICAL THINKING</a:t>
            </a:r>
          </a:p>
          <a:p>
            <a:pPr marL="342900" lvl="0" indent="-342900">
              <a:spcBef>
                <a:spcPct val="35000"/>
              </a:spcBef>
              <a:spcAft>
                <a:spcPct val="10000"/>
              </a:spcAft>
              <a:buSzTx/>
              <a:buFont typeface="+mj-lt"/>
              <a:buAutoNum type="arabicPeriod"/>
              <a:defRPr/>
            </a:pPr>
            <a:r>
              <a:rPr lang="en-US" sz="1800" kern="0" dirty="0">
                <a:solidFill>
                  <a:prstClr val="black"/>
                </a:solidFill>
                <a:latin typeface="+mn-lt"/>
                <a:cs typeface="Times New Roman" pitchFamily="18" charset="0"/>
              </a:rPr>
              <a:t>Would you expect college seniors who choose their own roommates to have more or less similar grades than college freshmen who are assigned as roommates? Why or why not?</a:t>
            </a:r>
            <a:endParaRPr lang="en-IN" sz="1800" kern="0" dirty="0">
              <a:solidFill>
                <a:prstClr val="black"/>
              </a:solidFill>
              <a:latin typeface="+mn-lt"/>
              <a:cs typeface="Times New Roman" pitchFamily="18" charset="0"/>
            </a:endParaRPr>
          </a:p>
        </p:txBody>
      </p:sp>
    </p:spTree>
    <p:extLst>
      <p:ext uri="{BB962C8B-B14F-4D97-AF65-F5344CB8AC3E}">
        <p14:creationId xmlns:p14="http://schemas.microsoft.com/office/powerpoint/2010/main" val="28083374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574017"/>
            <a:ext cx="8229600" cy="738633"/>
          </a:xfrm>
        </p:spPr>
        <p:txBody>
          <a:bodyPr>
            <a:spAutoFit/>
          </a:bodyPr>
          <a:lstStyle/>
          <a:p>
            <a:r>
              <a:rPr lang="en-US" dirty="0"/>
              <a:t>Economic Policy </a:t>
            </a:r>
            <a:r>
              <a:rPr lang="en-US" sz="2800" dirty="0"/>
              <a:t>(1 of 3)</a:t>
            </a:r>
          </a:p>
        </p:txBody>
      </p:sp>
      <p:sp>
        <p:nvSpPr>
          <p:cNvPr id="3" name="Content Placeholder 2"/>
          <p:cNvSpPr>
            <a:spLocks noGrp="1"/>
          </p:cNvSpPr>
          <p:nvPr>
            <p:ph idx="1"/>
          </p:nvPr>
        </p:nvSpPr>
        <p:spPr>
          <a:xfrm>
            <a:off x="355596" y="1447795"/>
            <a:ext cx="8229600" cy="2339072"/>
          </a:xfrm>
        </p:spPr>
        <p:txBody>
          <a:bodyPr>
            <a:spAutoFit/>
          </a:bodyPr>
          <a:lstStyle/>
          <a:p>
            <a:pPr marL="256032" indent="-256032">
              <a:buClr>
                <a:srgbClr val="007FA3"/>
              </a:buClr>
              <a:buSzPct val="100000"/>
            </a:pPr>
            <a:r>
              <a:rPr lang="en-US" altLang="en-US" dirty="0"/>
              <a:t>Four criteria are important in judging economic outcomes:</a:t>
            </a:r>
          </a:p>
          <a:p>
            <a:pPr marL="908241" lvl="1" indent="-457200">
              <a:buFont typeface="+mj-lt"/>
              <a:buAutoNum type="arabicPeriod"/>
            </a:pPr>
            <a:r>
              <a:rPr lang="en-US" altLang="en-US" dirty="0"/>
              <a:t>Efficiency</a:t>
            </a:r>
          </a:p>
          <a:p>
            <a:pPr marL="908241" lvl="1" indent="-457200">
              <a:buFont typeface="+mj-lt"/>
              <a:buAutoNum type="arabicPeriod"/>
            </a:pPr>
            <a:r>
              <a:rPr lang="en-US" altLang="en-US" sz="2400" dirty="0"/>
              <a:t>Equity</a:t>
            </a:r>
          </a:p>
          <a:p>
            <a:pPr marL="908241" lvl="1" indent="-457200">
              <a:buFont typeface="+mj-lt"/>
              <a:buAutoNum type="arabicPeriod"/>
            </a:pPr>
            <a:r>
              <a:rPr lang="en-US" altLang="en-US" sz="2400" dirty="0"/>
              <a:t>Growth</a:t>
            </a:r>
          </a:p>
          <a:p>
            <a:pPr marL="908241" lvl="1" indent="-457200">
              <a:buFont typeface="+mj-lt"/>
              <a:buAutoNum type="arabicPeriod"/>
            </a:pPr>
            <a:r>
              <a:rPr lang="en-US" altLang="en-US" sz="2400" dirty="0"/>
              <a:t>Stability</a:t>
            </a:r>
            <a:endParaRPr lang="en-US" kern="0" dirty="0"/>
          </a:p>
        </p:txBody>
      </p:sp>
    </p:spTree>
    <p:extLst>
      <p:ext uri="{BB962C8B-B14F-4D97-AF65-F5344CB8AC3E}">
        <p14:creationId xmlns:p14="http://schemas.microsoft.com/office/powerpoint/2010/main" val="18186869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574017"/>
            <a:ext cx="8229600" cy="738633"/>
          </a:xfrm>
        </p:spPr>
        <p:txBody>
          <a:bodyPr>
            <a:spAutoFit/>
          </a:bodyPr>
          <a:lstStyle/>
          <a:p>
            <a:r>
              <a:rPr lang="en-US" dirty="0"/>
              <a:t>Economic Policy </a:t>
            </a:r>
            <a:r>
              <a:rPr lang="en-US" sz="2800" dirty="0"/>
              <a:t>(2 of 3)</a:t>
            </a:r>
          </a:p>
        </p:txBody>
      </p:sp>
      <p:sp>
        <p:nvSpPr>
          <p:cNvPr id="3" name="Content Placeholder 2"/>
          <p:cNvSpPr>
            <a:spLocks noGrp="1"/>
          </p:cNvSpPr>
          <p:nvPr>
            <p:ph idx="1"/>
          </p:nvPr>
        </p:nvSpPr>
        <p:spPr>
          <a:xfrm>
            <a:off x="347129" y="1452454"/>
            <a:ext cx="8229600" cy="1824145"/>
          </a:xfrm>
        </p:spPr>
        <p:txBody>
          <a:bodyPr/>
          <a:lstStyle/>
          <a:p>
            <a:pPr marL="0" indent="0">
              <a:buClr>
                <a:srgbClr val="0070C0"/>
              </a:buClr>
              <a:buSzPct val="100000"/>
              <a:buNone/>
            </a:pPr>
            <a:r>
              <a:rPr lang="en-US" altLang="en-US" b="1" dirty="0"/>
              <a:t>Efficiency</a:t>
            </a:r>
          </a:p>
          <a:p>
            <a:pPr marL="256032" indent="-256032">
              <a:buSzPct val="100000"/>
            </a:pPr>
            <a:r>
              <a:rPr lang="en-US" altLang="en-US" sz="2400" b="1" dirty="0"/>
              <a:t>efficiency  </a:t>
            </a:r>
            <a:r>
              <a:rPr lang="en-US" altLang="en-US" sz="2400" dirty="0"/>
              <a:t>In economics, efficiency means </a:t>
            </a:r>
            <a:r>
              <a:rPr lang="en-US" altLang="en-US" sz="2400" i="1" dirty="0" err="1"/>
              <a:t>allocative</a:t>
            </a:r>
            <a:r>
              <a:rPr lang="en-US" altLang="en-US" sz="2400" i="1" dirty="0"/>
              <a:t> efficiency</a:t>
            </a:r>
            <a:r>
              <a:rPr lang="en-US" altLang="en-US" sz="2400" dirty="0"/>
              <a:t>. An efficient economy is one that produces what people want at the least possible cost.</a:t>
            </a:r>
          </a:p>
        </p:txBody>
      </p:sp>
      <p:sp>
        <p:nvSpPr>
          <p:cNvPr id="4" name="Content Placeholder 3"/>
          <p:cNvSpPr>
            <a:spLocks noGrp="1"/>
          </p:cNvSpPr>
          <p:nvPr>
            <p:ph idx="10"/>
          </p:nvPr>
        </p:nvSpPr>
        <p:spPr>
          <a:xfrm>
            <a:off x="347129" y="3428982"/>
            <a:ext cx="8229600" cy="1115660"/>
          </a:xfrm>
        </p:spPr>
        <p:txBody>
          <a:bodyPr>
            <a:spAutoFit/>
          </a:bodyPr>
          <a:lstStyle/>
          <a:p>
            <a:pPr marL="0" indent="0">
              <a:buNone/>
            </a:pPr>
            <a:r>
              <a:rPr lang="en-US" altLang="en-US" b="1" dirty="0"/>
              <a:t>Equity</a:t>
            </a:r>
          </a:p>
          <a:p>
            <a:pPr indent="-256032"/>
            <a:r>
              <a:rPr lang="en-US" altLang="en-US" b="1" dirty="0"/>
              <a:t>equity  </a:t>
            </a:r>
            <a:r>
              <a:rPr lang="en-US" altLang="en-US" dirty="0"/>
              <a:t>Fairness.</a:t>
            </a:r>
            <a:endParaRPr lang="en-US" dirty="0"/>
          </a:p>
        </p:txBody>
      </p:sp>
    </p:spTree>
    <p:extLst>
      <p:ext uri="{BB962C8B-B14F-4D97-AF65-F5344CB8AC3E}">
        <p14:creationId xmlns:p14="http://schemas.microsoft.com/office/powerpoint/2010/main" val="3575196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118172"/>
            <a:ext cx="8229600" cy="1207007"/>
          </a:xfrm>
        </p:spPr>
        <p:txBody>
          <a:bodyPr>
            <a:noAutofit/>
          </a:bodyPr>
          <a:lstStyle/>
          <a:p>
            <a:pPr>
              <a:defRPr/>
            </a:pPr>
            <a:r>
              <a:rPr lang="en-US" dirty="0"/>
              <a:t>Chapter Outline and Learning Objectives </a:t>
            </a:r>
            <a:r>
              <a:rPr lang="en-US" sz="2800" dirty="0"/>
              <a:t>(1 of 2)</a:t>
            </a:r>
          </a:p>
        </p:txBody>
      </p:sp>
      <p:sp>
        <p:nvSpPr>
          <p:cNvPr id="5" name="Text Placeholder 4"/>
          <p:cNvSpPr>
            <a:spLocks noGrp="1"/>
          </p:cNvSpPr>
          <p:nvPr>
            <p:ph idx="1"/>
          </p:nvPr>
        </p:nvSpPr>
        <p:spPr>
          <a:xfrm>
            <a:off x="347129" y="1447795"/>
            <a:ext cx="8229600" cy="2262127"/>
          </a:xfrm>
        </p:spPr>
        <p:txBody>
          <a:bodyPr>
            <a:spAutoFit/>
          </a:bodyPr>
          <a:lstStyle/>
          <a:p>
            <a:pPr marL="0" indent="0">
              <a:spcBef>
                <a:spcPts val="1800"/>
              </a:spcBef>
              <a:buNone/>
            </a:pPr>
            <a:r>
              <a:rPr lang="en-IN" b="1" dirty="0"/>
              <a:t>1.1 </a:t>
            </a:r>
            <a:r>
              <a:rPr lang="en-IN" sz="2400" b="1" dirty="0"/>
              <a:t>Why Study Economics?</a:t>
            </a:r>
          </a:p>
          <a:p>
            <a:pPr marL="342900" indent="-342900">
              <a:spcBef>
                <a:spcPts val="1800"/>
              </a:spcBef>
            </a:pPr>
            <a:r>
              <a:rPr lang="en-US" dirty="0">
                <a:cs typeface="Arial" pitchFamily="34" charset="0"/>
              </a:rPr>
              <a:t>Identify three key reasons to study economics. Think of an example from your life in which understanding opportunity costs or the principle of efficient markets could make a difference in your decision making</a:t>
            </a:r>
            <a:r>
              <a:rPr lang="en-IN" dirty="0">
                <a:cs typeface="Arial" pitchFamily="34" charset="0"/>
              </a:rPr>
              <a:t>.</a:t>
            </a:r>
          </a:p>
        </p:txBody>
      </p:sp>
      <p:sp>
        <p:nvSpPr>
          <p:cNvPr id="3" name="Content Placeholder 2"/>
          <p:cNvSpPr>
            <a:spLocks noGrp="1"/>
          </p:cNvSpPr>
          <p:nvPr>
            <p:ph idx="10"/>
          </p:nvPr>
        </p:nvSpPr>
        <p:spPr>
          <a:xfrm>
            <a:off x="347132" y="3750129"/>
            <a:ext cx="8458200" cy="1523464"/>
          </a:xfrm>
        </p:spPr>
        <p:txBody>
          <a:bodyPr>
            <a:spAutoFit/>
          </a:bodyPr>
          <a:lstStyle/>
          <a:p>
            <a:pPr marL="0" indent="0">
              <a:spcBef>
                <a:spcPts val="1800"/>
              </a:spcBef>
              <a:buNone/>
            </a:pPr>
            <a:r>
              <a:rPr lang="en-IN" b="1" dirty="0"/>
              <a:t>1.2 </a:t>
            </a:r>
            <a:r>
              <a:rPr lang="en-IN" sz="2400" b="1" dirty="0"/>
              <a:t>The Scope of Economics</a:t>
            </a:r>
          </a:p>
          <a:p>
            <a:pPr marL="342900" indent="-342900">
              <a:spcBef>
                <a:spcPts val="1800"/>
              </a:spcBef>
            </a:pPr>
            <a:r>
              <a:rPr lang="en-US" dirty="0">
                <a:cs typeface="Arial" pitchFamily="34" charset="0"/>
              </a:rPr>
              <a:t>Describe microeconomics, macroeconomics, and the diverse fields of economics.</a:t>
            </a:r>
          </a:p>
        </p:txBody>
      </p:sp>
    </p:spTree>
    <p:extLst>
      <p:ext uri="{BB962C8B-B14F-4D97-AF65-F5344CB8AC3E}">
        <p14:creationId xmlns:p14="http://schemas.microsoft.com/office/powerpoint/2010/main" val="10459468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574017"/>
            <a:ext cx="8229600" cy="738633"/>
          </a:xfrm>
        </p:spPr>
        <p:txBody>
          <a:bodyPr>
            <a:spAutoFit/>
          </a:bodyPr>
          <a:lstStyle/>
          <a:p>
            <a:r>
              <a:rPr lang="en-US" dirty="0"/>
              <a:t>Economic Policy </a:t>
            </a:r>
            <a:r>
              <a:rPr lang="en-US" sz="2800" dirty="0"/>
              <a:t>(3 of 3)</a:t>
            </a:r>
          </a:p>
        </p:txBody>
      </p:sp>
      <p:sp>
        <p:nvSpPr>
          <p:cNvPr id="3" name="Content Placeholder 2"/>
          <p:cNvSpPr>
            <a:spLocks noGrp="1"/>
          </p:cNvSpPr>
          <p:nvPr>
            <p:ph idx="1"/>
          </p:nvPr>
        </p:nvSpPr>
        <p:spPr>
          <a:xfrm>
            <a:off x="355596" y="1447795"/>
            <a:ext cx="8229600" cy="1484992"/>
          </a:xfrm>
        </p:spPr>
        <p:txBody>
          <a:bodyPr>
            <a:spAutoFit/>
          </a:bodyPr>
          <a:lstStyle/>
          <a:p>
            <a:pPr marL="0" indent="0">
              <a:buClr>
                <a:srgbClr val="0070C0"/>
              </a:buClr>
              <a:buSzPct val="100000"/>
              <a:buNone/>
            </a:pPr>
            <a:r>
              <a:rPr lang="en-US" altLang="en-US" b="1" dirty="0"/>
              <a:t>Growth</a:t>
            </a:r>
          </a:p>
          <a:p>
            <a:pPr marL="256032" indent="-256032">
              <a:buSzPct val="100000"/>
            </a:pPr>
            <a:r>
              <a:rPr lang="en-US" altLang="en-US" sz="2400" b="1" dirty="0"/>
              <a:t>economic growth  </a:t>
            </a:r>
            <a:r>
              <a:rPr lang="en-US" altLang="en-US" sz="2400" dirty="0"/>
              <a:t>An increase in the total output of an economy.</a:t>
            </a:r>
          </a:p>
        </p:txBody>
      </p:sp>
      <p:sp>
        <p:nvSpPr>
          <p:cNvPr id="4" name="Content Placeholder 3"/>
          <p:cNvSpPr>
            <a:spLocks noGrp="1"/>
          </p:cNvSpPr>
          <p:nvPr>
            <p:ph idx="10"/>
          </p:nvPr>
        </p:nvSpPr>
        <p:spPr>
          <a:xfrm>
            <a:off x="355599" y="3031054"/>
            <a:ext cx="8229600" cy="1854323"/>
          </a:xfrm>
        </p:spPr>
        <p:txBody>
          <a:bodyPr>
            <a:spAutoFit/>
          </a:bodyPr>
          <a:lstStyle/>
          <a:p>
            <a:pPr marL="0" indent="0">
              <a:buNone/>
            </a:pPr>
            <a:r>
              <a:rPr lang="en-US" altLang="en-US" b="1" dirty="0"/>
              <a:t>Stability</a:t>
            </a:r>
          </a:p>
          <a:p>
            <a:pPr indent="-256032"/>
            <a:r>
              <a:rPr lang="en-US" altLang="en-US" b="1" dirty="0"/>
              <a:t>stability  </a:t>
            </a:r>
            <a:r>
              <a:rPr lang="en-US" altLang="en-US" dirty="0"/>
              <a:t>A condition in which national output is growing steadily, with low inflation and full employment of resources.</a:t>
            </a:r>
            <a:endParaRPr lang="en-US" dirty="0"/>
          </a:p>
        </p:txBody>
      </p:sp>
    </p:spTree>
    <p:extLst>
      <p:ext uri="{BB962C8B-B14F-4D97-AF65-F5344CB8AC3E}">
        <p14:creationId xmlns:p14="http://schemas.microsoft.com/office/powerpoint/2010/main" val="20663727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0" y="574017"/>
            <a:ext cx="8229600" cy="738633"/>
          </a:xfrm>
        </p:spPr>
        <p:txBody>
          <a:bodyPr>
            <a:spAutoFit/>
          </a:bodyPr>
          <a:lstStyle/>
          <a:p>
            <a:r>
              <a:rPr lang="en-IN" dirty="0"/>
              <a:t>An Invitation</a:t>
            </a:r>
          </a:p>
        </p:txBody>
      </p:sp>
      <p:sp>
        <p:nvSpPr>
          <p:cNvPr id="3" name="Content Placeholder 2"/>
          <p:cNvSpPr>
            <a:spLocks noGrp="1"/>
          </p:cNvSpPr>
          <p:nvPr>
            <p:ph idx="1"/>
          </p:nvPr>
        </p:nvSpPr>
        <p:spPr>
          <a:xfrm>
            <a:off x="457200" y="1447794"/>
            <a:ext cx="8229600" cy="4267199"/>
          </a:xfrm>
        </p:spPr>
        <p:txBody>
          <a:bodyPr/>
          <a:lstStyle/>
          <a:p>
            <a:pPr marL="256032" indent="-256032">
              <a:spcAft>
                <a:spcPct val="10000"/>
              </a:spcAft>
              <a:buClr>
                <a:srgbClr val="007FA3"/>
              </a:buClr>
              <a:buSzPct val="100000"/>
              <a:defRPr/>
            </a:pPr>
            <a:r>
              <a:rPr lang="en-US" dirty="0"/>
              <a:t>You cannot begin to understand how a society functions without knowing something about its economic history and its economic system. </a:t>
            </a:r>
          </a:p>
          <a:p>
            <a:pPr marL="256032" indent="-256032">
              <a:spcAft>
                <a:spcPct val="10000"/>
              </a:spcAft>
              <a:buClr>
                <a:srgbClr val="007FA3"/>
              </a:buClr>
              <a:buSzPct val="100000"/>
              <a:defRPr/>
            </a:pPr>
            <a:r>
              <a:rPr lang="en-US" dirty="0"/>
              <a:t>Learning to think in this very powerful way will help you better understand the world.</a:t>
            </a:r>
          </a:p>
          <a:p>
            <a:pPr marL="256032" indent="-256032">
              <a:spcAft>
                <a:spcPct val="10000"/>
              </a:spcAft>
              <a:buClr>
                <a:srgbClr val="007FA3"/>
              </a:buClr>
              <a:buSzPct val="100000"/>
              <a:defRPr/>
            </a:pPr>
            <a:r>
              <a:rPr lang="en-US" dirty="0"/>
              <a:t>This book proceeds step-by-step, each section building on the last. </a:t>
            </a:r>
          </a:p>
          <a:p>
            <a:pPr marL="256032" indent="-256032">
              <a:spcAft>
                <a:spcPct val="10000"/>
              </a:spcAft>
              <a:buClr>
                <a:srgbClr val="007FA3"/>
              </a:buClr>
              <a:buSzPct val="100000"/>
              <a:defRPr/>
            </a:pPr>
            <a:r>
              <a:rPr lang="en-US" dirty="0"/>
              <a:t>Make sure you understand where it all fits in the big picture.</a:t>
            </a:r>
          </a:p>
        </p:txBody>
      </p:sp>
    </p:spTree>
    <p:extLst>
      <p:ext uri="{BB962C8B-B14F-4D97-AF65-F5344CB8AC3E}">
        <p14:creationId xmlns:p14="http://schemas.microsoft.com/office/powerpoint/2010/main" val="19163772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0" y="32545"/>
            <a:ext cx="8229600" cy="1292631"/>
          </a:xfrm>
        </p:spPr>
        <p:txBody>
          <a:bodyPr>
            <a:spAutoFit/>
          </a:bodyPr>
          <a:lstStyle/>
          <a:p>
            <a:r>
              <a:rPr lang="en-IN" dirty="0"/>
              <a:t>Economic Skills and Economics as a Career</a:t>
            </a:r>
          </a:p>
        </p:txBody>
      </p:sp>
      <p:sp>
        <p:nvSpPr>
          <p:cNvPr id="3" name="Content Placeholder 2"/>
          <p:cNvSpPr>
            <a:spLocks noGrp="1"/>
          </p:cNvSpPr>
          <p:nvPr>
            <p:ph idx="1"/>
          </p:nvPr>
        </p:nvSpPr>
        <p:spPr>
          <a:xfrm>
            <a:off x="457200" y="1447794"/>
            <a:ext cx="8229600" cy="4267199"/>
          </a:xfrm>
        </p:spPr>
        <p:txBody>
          <a:bodyPr/>
          <a:lstStyle/>
          <a:p>
            <a:pPr marL="256032" indent="-256032">
              <a:spcAft>
                <a:spcPct val="10000"/>
              </a:spcAft>
              <a:buClr>
                <a:srgbClr val="007FA3"/>
              </a:buClr>
              <a:buSzPct val="100000"/>
              <a:defRPr/>
            </a:pPr>
            <a:r>
              <a:rPr lang="en-IN" dirty="0"/>
              <a:t>We will explore economic principles that you will find very useful in understanding what is happening in the world of economics and business and in your everyday life. </a:t>
            </a:r>
          </a:p>
          <a:p>
            <a:pPr marL="256032" indent="-256032">
              <a:spcAft>
                <a:spcPct val="10000"/>
              </a:spcAft>
              <a:buClr>
                <a:srgbClr val="007FA3"/>
              </a:buClr>
              <a:buSzPct val="100000"/>
              <a:defRPr/>
            </a:pPr>
            <a:r>
              <a:rPr lang="en-IN" dirty="0"/>
              <a:t>Individuals, business managers, and government policymakers use economic principles to improve how they make important decisions. </a:t>
            </a:r>
          </a:p>
          <a:p>
            <a:pPr marL="256032" indent="-256032">
              <a:spcAft>
                <a:spcPct val="10000"/>
              </a:spcAft>
              <a:buClr>
                <a:srgbClr val="007FA3"/>
              </a:buClr>
              <a:buSzPct val="100000"/>
              <a:defRPr/>
            </a:pPr>
            <a:r>
              <a:rPr lang="en-IN" dirty="0"/>
              <a:t>Whether or not you pursue a career in economics, you can still benefit from the skills learned by taking economics classes.</a:t>
            </a:r>
            <a:endParaRPr lang="en-US" dirty="0"/>
          </a:p>
        </p:txBody>
      </p:sp>
    </p:spTree>
    <p:extLst>
      <p:ext uri="{BB962C8B-B14F-4D97-AF65-F5344CB8AC3E}">
        <p14:creationId xmlns:p14="http://schemas.microsoft.com/office/powerpoint/2010/main" val="22249295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574017"/>
            <a:ext cx="8229600" cy="738633"/>
          </a:xfrm>
        </p:spPr>
        <p:txBody>
          <a:bodyPr>
            <a:spAutoFit/>
          </a:bodyPr>
          <a:lstStyle/>
          <a:p>
            <a:r>
              <a:rPr lang="pt-BR" dirty="0"/>
              <a:t>Review Terms and Concepts</a:t>
            </a:r>
            <a:endParaRPr lang="en-IN" dirty="0"/>
          </a:p>
        </p:txBody>
      </p:sp>
      <p:sp>
        <p:nvSpPr>
          <p:cNvPr id="6" name="Text Box 3"/>
          <p:cNvSpPr txBox="1">
            <a:spLocks noGrp="1" noChangeArrowheads="1"/>
          </p:cNvSpPr>
          <p:nvPr>
            <p:ph idx="1"/>
          </p:nvPr>
        </p:nvSpPr>
        <p:spPr bwMode="auto">
          <a:xfrm>
            <a:off x="355596" y="1498596"/>
            <a:ext cx="8305800" cy="46473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2">
            <a:spAutoFit/>
          </a:bodyPr>
          <a:lstStyle>
            <a:lvl1pPr>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1pPr>
            <a:lvl2pPr marL="742950" indent="-285750">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2pPr>
            <a:lvl3pPr marL="1143000" indent="-228600">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3pPr>
            <a:lvl4pPr marL="1600200" indent="-228600">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4pPr>
            <a:lvl5pPr marL="2057400" indent="-228600">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5pPr>
            <a:lvl6pPr marL="2514600" indent="-228600" eaLnBrk="0" fontAlgn="base" hangingPunct="0">
              <a:spcBef>
                <a:spcPct val="0"/>
              </a:spcBef>
              <a:spcAft>
                <a:spcPct val="0"/>
              </a:spcAft>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6pPr>
            <a:lvl7pPr marL="2971800" indent="-228600" eaLnBrk="0" fontAlgn="base" hangingPunct="0">
              <a:spcBef>
                <a:spcPct val="0"/>
              </a:spcBef>
              <a:spcAft>
                <a:spcPct val="0"/>
              </a:spcAft>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7pPr>
            <a:lvl8pPr marL="3429000" indent="-228600" eaLnBrk="0" fontAlgn="base" hangingPunct="0">
              <a:spcBef>
                <a:spcPct val="0"/>
              </a:spcBef>
              <a:spcAft>
                <a:spcPct val="0"/>
              </a:spcAft>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8pPr>
            <a:lvl9pPr marL="3886200" indent="-228600" eaLnBrk="0" fontAlgn="base" hangingPunct="0">
              <a:spcBef>
                <a:spcPct val="0"/>
              </a:spcBef>
              <a:spcAft>
                <a:spcPct val="0"/>
              </a:spcAft>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9pPr>
          </a:lstStyle>
          <a:p>
            <a:pPr marL="342900" indent="-342900">
              <a:spcBef>
                <a:spcPct val="50000"/>
              </a:spcBef>
              <a:buClr>
                <a:srgbClr val="007FA3"/>
              </a:buClr>
              <a:buSzPct val="100000"/>
            </a:pPr>
            <a:r>
              <a:rPr lang="en-US" sz="2000" b="0" i="1" dirty="0">
                <a:solidFill>
                  <a:schemeClr val="tx1"/>
                </a:solidFill>
              </a:rPr>
              <a:t>ceteris paribus,</a:t>
            </a:r>
            <a:r>
              <a:rPr lang="en-US" sz="2000" b="0" dirty="0">
                <a:solidFill>
                  <a:schemeClr val="tx1"/>
                </a:solidFill>
              </a:rPr>
              <a:t> or </a:t>
            </a:r>
            <a:r>
              <a:rPr lang="en-US" sz="2000" b="0" i="1" dirty="0">
                <a:solidFill>
                  <a:schemeClr val="tx1"/>
                </a:solidFill>
              </a:rPr>
              <a:t>all else equal</a:t>
            </a:r>
          </a:p>
          <a:p>
            <a:pPr marL="342900" indent="-342900">
              <a:spcBef>
                <a:spcPct val="50000"/>
              </a:spcBef>
              <a:buClr>
                <a:srgbClr val="007FA3"/>
              </a:buClr>
              <a:buSzPct val="100000"/>
            </a:pPr>
            <a:r>
              <a:rPr lang="en-US" sz="2000" b="0" dirty="0">
                <a:solidFill>
                  <a:schemeClr val="tx1"/>
                </a:solidFill>
              </a:rPr>
              <a:t>economic growth</a:t>
            </a:r>
          </a:p>
          <a:p>
            <a:pPr marL="342900" indent="-342900">
              <a:spcBef>
                <a:spcPct val="50000"/>
              </a:spcBef>
              <a:buClr>
                <a:srgbClr val="007FA3"/>
              </a:buClr>
              <a:buSzPct val="100000"/>
            </a:pPr>
            <a:r>
              <a:rPr lang="en-US" sz="2000" b="0" dirty="0">
                <a:solidFill>
                  <a:schemeClr val="tx1"/>
                </a:solidFill>
              </a:rPr>
              <a:t>economics</a:t>
            </a:r>
          </a:p>
          <a:p>
            <a:pPr marL="342900" indent="-342900">
              <a:spcBef>
                <a:spcPct val="50000"/>
              </a:spcBef>
              <a:buClr>
                <a:srgbClr val="007FA3"/>
              </a:buClr>
              <a:buSzPct val="100000"/>
            </a:pPr>
            <a:r>
              <a:rPr lang="en-US" sz="2000" b="0" dirty="0">
                <a:solidFill>
                  <a:schemeClr val="tx1"/>
                </a:solidFill>
              </a:rPr>
              <a:t>efficiency</a:t>
            </a:r>
          </a:p>
          <a:p>
            <a:pPr marL="342900" indent="-342900">
              <a:spcBef>
                <a:spcPct val="50000"/>
              </a:spcBef>
              <a:buClr>
                <a:srgbClr val="007FA3"/>
              </a:buClr>
              <a:buSzPct val="100000"/>
            </a:pPr>
            <a:r>
              <a:rPr lang="en-US" sz="2000" b="0" dirty="0">
                <a:solidFill>
                  <a:schemeClr val="tx1"/>
                </a:solidFill>
              </a:rPr>
              <a:t>efficient market</a:t>
            </a:r>
          </a:p>
          <a:p>
            <a:pPr marL="342900" indent="-342900">
              <a:spcBef>
                <a:spcPct val="50000"/>
              </a:spcBef>
              <a:buClr>
                <a:srgbClr val="007FA3"/>
              </a:buClr>
              <a:buSzPct val="100000"/>
            </a:pPr>
            <a:r>
              <a:rPr lang="en-US" sz="2000" b="0" dirty="0">
                <a:solidFill>
                  <a:schemeClr val="tx1"/>
                </a:solidFill>
              </a:rPr>
              <a:t>empirical economics</a:t>
            </a:r>
          </a:p>
          <a:p>
            <a:pPr marL="342900" indent="-342900">
              <a:spcBef>
                <a:spcPct val="50000"/>
              </a:spcBef>
              <a:buClr>
                <a:srgbClr val="007FA3"/>
              </a:buClr>
              <a:buSzPct val="100000"/>
            </a:pPr>
            <a:r>
              <a:rPr lang="en-US" sz="2000" b="0" dirty="0">
                <a:solidFill>
                  <a:schemeClr val="tx1"/>
                </a:solidFill>
              </a:rPr>
              <a:t>equity</a:t>
            </a:r>
          </a:p>
          <a:p>
            <a:pPr marL="342900" indent="-342900">
              <a:spcBef>
                <a:spcPct val="50000"/>
              </a:spcBef>
              <a:buClr>
                <a:srgbClr val="007FA3"/>
              </a:buClr>
              <a:buSzPct val="100000"/>
            </a:pPr>
            <a:r>
              <a:rPr lang="en-US" sz="2000" b="0" dirty="0">
                <a:solidFill>
                  <a:schemeClr val="tx1"/>
                </a:solidFill>
              </a:rPr>
              <a:t>Industrial Revolution</a:t>
            </a:r>
          </a:p>
          <a:p>
            <a:pPr marL="342900" indent="-342900">
              <a:spcBef>
                <a:spcPct val="50000"/>
              </a:spcBef>
              <a:buClr>
                <a:srgbClr val="007FA3"/>
              </a:buClr>
              <a:buSzPct val="100000"/>
            </a:pPr>
            <a:r>
              <a:rPr lang="en-US" sz="2000" b="0" dirty="0">
                <a:solidFill>
                  <a:schemeClr val="tx1"/>
                </a:solidFill>
              </a:rPr>
              <a:t>macroeconomics</a:t>
            </a:r>
          </a:p>
          <a:p>
            <a:pPr marL="342900" indent="-342900">
              <a:spcBef>
                <a:spcPct val="50000"/>
              </a:spcBef>
              <a:buClr>
                <a:srgbClr val="007FA3"/>
              </a:buClr>
              <a:buSzPct val="100000"/>
            </a:pPr>
            <a:r>
              <a:rPr lang="en-US" sz="2000" b="0" dirty="0" err="1">
                <a:solidFill>
                  <a:schemeClr val="tx1"/>
                </a:solidFill>
              </a:rPr>
              <a:t>Marginalism</a:t>
            </a:r>
            <a:endParaRPr lang="en-US" sz="2000" b="0" dirty="0">
              <a:solidFill>
                <a:schemeClr val="tx1"/>
              </a:solidFill>
            </a:endParaRPr>
          </a:p>
          <a:p>
            <a:pPr marL="342900" indent="-342900">
              <a:spcBef>
                <a:spcPct val="50000"/>
              </a:spcBef>
              <a:buClr>
                <a:srgbClr val="007FA3"/>
              </a:buClr>
              <a:buSzPct val="100000"/>
            </a:pPr>
            <a:r>
              <a:rPr lang="en-US" sz="2000" b="0" dirty="0">
                <a:solidFill>
                  <a:schemeClr val="tx1"/>
                </a:solidFill>
              </a:rPr>
              <a:t>microeconomics</a:t>
            </a:r>
          </a:p>
          <a:p>
            <a:pPr marL="342900" indent="-342900">
              <a:spcBef>
                <a:spcPct val="50000"/>
              </a:spcBef>
              <a:buClr>
                <a:srgbClr val="007FA3"/>
              </a:buClr>
              <a:buSzPct val="100000"/>
            </a:pPr>
            <a:r>
              <a:rPr lang="en-US" sz="2000" b="0" dirty="0">
                <a:solidFill>
                  <a:schemeClr val="tx1"/>
                </a:solidFill>
              </a:rPr>
              <a:t>model</a:t>
            </a:r>
          </a:p>
          <a:p>
            <a:pPr marL="342900" indent="-342900">
              <a:spcBef>
                <a:spcPct val="50000"/>
              </a:spcBef>
              <a:buClr>
                <a:srgbClr val="007FA3"/>
              </a:buClr>
              <a:buSzPct val="100000"/>
            </a:pPr>
            <a:r>
              <a:rPr lang="en-US" sz="2000" b="0" dirty="0">
                <a:solidFill>
                  <a:schemeClr val="tx1"/>
                </a:solidFill>
              </a:rPr>
              <a:t>normative economics</a:t>
            </a:r>
          </a:p>
          <a:p>
            <a:pPr marL="342900" indent="-342900">
              <a:spcBef>
                <a:spcPct val="50000"/>
              </a:spcBef>
              <a:buClr>
                <a:srgbClr val="007FA3"/>
              </a:buClr>
              <a:buSzPct val="100000"/>
            </a:pPr>
            <a:r>
              <a:rPr lang="en-US" sz="2000" b="0" dirty="0">
                <a:solidFill>
                  <a:schemeClr val="tx1"/>
                </a:solidFill>
              </a:rPr>
              <a:t>Ockham’s razor</a:t>
            </a:r>
          </a:p>
          <a:p>
            <a:pPr marL="342900" indent="-342900">
              <a:spcBef>
                <a:spcPct val="50000"/>
              </a:spcBef>
              <a:buClr>
                <a:srgbClr val="007FA3"/>
              </a:buClr>
              <a:buSzPct val="100000"/>
            </a:pPr>
            <a:r>
              <a:rPr lang="en-US" sz="2000" b="0" dirty="0">
                <a:solidFill>
                  <a:schemeClr val="tx1"/>
                </a:solidFill>
              </a:rPr>
              <a:t>opportunity cost</a:t>
            </a:r>
          </a:p>
          <a:p>
            <a:pPr marL="342900" indent="-342900">
              <a:spcBef>
                <a:spcPct val="50000"/>
              </a:spcBef>
              <a:buClr>
                <a:srgbClr val="007FA3"/>
              </a:buClr>
              <a:buSzPct val="100000"/>
            </a:pPr>
            <a:r>
              <a:rPr lang="en-US" sz="2000" b="0" dirty="0">
                <a:solidFill>
                  <a:schemeClr val="tx1"/>
                </a:solidFill>
              </a:rPr>
              <a:t>positive economics</a:t>
            </a:r>
          </a:p>
          <a:p>
            <a:pPr marL="342900" indent="-342900">
              <a:spcBef>
                <a:spcPct val="50000"/>
              </a:spcBef>
              <a:buClr>
                <a:srgbClr val="007FA3"/>
              </a:buClr>
              <a:buSzPct val="100000"/>
            </a:pPr>
            <a:r>
              <a:rPr lang="en-US" sz="2000" b="0" dirty="0">
                <a:solidFill>
                  <a:schemeClr val="tx1"/>
                </a:solidFill>
              </a:rPr>
              <a:t>post hoc, ergo propter hoc</a:t>
            </a:r>
          </a:p>
          <a:p>
            <a:pPr marL="342900" indent="-342900">
              <a:spcBef>
                <a:spcPct val="50000"/>
              </a:spcBef>
              <a:buClr>
                <a:srgbClr val="007FA3"/>
              </a:buClr>
              <a:buSzPct val="100000"/>
            </a:pPr>
            <a:r>
              <a:rPr lang="en-US" sz="2000" b="0" dirty="0">
                <a:solidFill>
                  <a:schemeClr val="tx1"/>
                </a:solidFill>
              </a:rPr>
              <a:t>scarce</a:t>
            </a:r>
          </a:p>
          <a:p>
            <a:pPr marL="342900" indent="-342900">
              <a:spcBef>
                <a:spcPct val="50000"/>
              </a:spcBef>
              <a:buClr>
                <a:srgbClr val="007FA3"/>
              </a:buClr>
              <a:buSzPct val="100000"/>
            </a:pPr>
            <a:r>
              <a:rPr lang="en-US" sz="2000" b="0" dirty="0">
                <a:solidFill>
                  <a:schemeClr val="tx1"/>
                </a:solidFill>
              </a:rPr>
              <a:t>stability</a:t>
            </a:r>
          </a:p>
          <a:p>
            <a:pPr marL="342900" indent="-342900">
              <a:spcBef>
                <a:spcPct val="50000"/>
              </a:spcBef>
              <a:buClr>
                <a:srgbClr val="007FA3"/>
              </a:buClr>
              <a:buSzPct val="100000"/>
            </a:pPr>
            <a:r>
              <a:rPr lang="en-US" sz="2000" b="0" dirty="0">
                <a:solidFill>
                  <a:schemeClr val="tx1"/>
                </a:solidFill>
              </a:rPr>
              <a:t>variable</a:t>
            </a:r>
          </a:p>
        </p:txBody>
      </p:sp>
    </p:spTree>
    <p:extLst>
      <p:ext uri="{BB962C8B-B14F-4D97-AF65-F5344CB8AC3E}">
        <p14:creationId xmlns:p14="http://schemas.microsoft.com/office/powerpoint/2010/main" val="11322272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4114800" cy="923299"/>
          </a:xfrm>
          <a:noFill/>
          <a:ln>
            <a:noFill/>
          </a:ln>
        </p:spPr>
        <p:txBody>
          <a:bodyPr wrap="square" lIns="91425" tIns="91425" rIns="91425" bIns="91425" anchor="t" anchorCtr="0">
            <a:spAutoFit/>
          </a:bodyPr>
          <a:lstStyle/>
          <a:p>
            <a:r>
              <a:rPr lang="en-IN" sz="1600" dirty="0"/>
              <a:t>Table 1A.1 Total Disposable Personal </a:t>
            </a:r>
            <a:br>
              <a:rPr lang="en-IN" sz="1600" dirty="0"/>
            </a:br>
            <a:r>
              <a:rPr lang="en-IN" sz="1600" dirty="0"/>
              <a:t>Income in the United States, 1975–2017 </a:t>
            </a:r>
            <a:br>
              <a:rPr lang="en-IN" sz="1600" dirty="0"/>
            </a:br>
            <a:r>
              <a:rPr lang="en-IN" sz="1600" dirty="0"/>
              <a:t>(in billions of dollars)</a:t>
            </a:r>
            <a:endParaRPr lang="en-US" sz="1600" dirty="0"/>
          </a:p>
        </p:txBody>
      </p:sp>
      <p:graphicFrame>
        <p:nvGraphicFramePr>
          <p:cNvPr id="4" name="Table 1"/>
          <p:cNvGraphicFramePr>
            <a:graphicFrameLocks/>
          </p:cNvGraphicFramePr>
          <p:nvPr>
            <p:extLst>
              <p:ext uri="{D42A27DB-BD31-4B8C-83A1-F6EECF244321}">
                <p14:modId xmlns:p14="http://schemas.microsoft.com/office/powerpoint/2010/main" val="2329450515"/>
              </p:ext>
            </p:extLst>
          </p:nvPr>
        </p:nvGraphicFramePr>
        <p:xfrm>
          <a:off x="450414" y="1375138"/>
          <a:ext cx="4268551" cy="4442350"/>
        </p:xfrm>
        <a:graphic>
          <a:graphicData uri="http://schemas.openxmlformats.org/drawingml/2006/table">
            <a:tbl>
              <a:tblPr firstRow="1">
                <a:tableStyleId>{0E3FDE45-AF77-4B5C-9715-49D594BDF05E}</a:tableStyleId>
              </a:tblPr>
              <a:tblGrid>
                <a:gridCol w="406836">
                  <a:extLst>
                    <a:ext uri="{9D8B030D-6E8A-4147-A177-3AD203B41FA5}">
                      <a16:colId xmlns:a16="http://schemas.microsoft.com/office/drawing/2014/main" val="20000"/>
                    </a:ext>
                  </a:extLst>
                </a:gridCol>
                <a:gridCol w="943679">
                  <a:extLst>
                    <a:ext uri="{9D8B030D-6E8A-4147-A177-3AD203B41FA5}">
                      <a16:colId xmlns:a16="http://schemas.microsoft.com/office/drawing/2014/main" val="20001"/>
                    </a:ext>
                  </a:extLst>
                </a:gridCol>
                <a:gridCol w="438067">
                  <a:extLst>
                    <a:ext uri="{9D8B030D-6E8A-4147-A177-3AD203B41FA5}">
                      <a16:colId xmlns:a16="http://schemas.microsoft.com/office/drawing/2014/main" val="20002"/>
                    </a:ext>
                  </a:extLst>
                </a:gridCol>
                <a:gridCol w="959137">
                  <a:extLst>
                    <a:ext uri="{9D8B030D-6E8A-4147-A177-3AD203B41FA5}">
                      <a16:colId xmlns:a16="http://schemas.microsoft.com/office/drawing/2014/main" val="20003"/>
                    </a:ext>
                  </a:extLst>
                </a:gridCol>
                <a:gridCol w="543250">
                  <a:extLst>
                    <a:ext uri="{9D8B030D-6E8A-4147-A177-3AD203B41FA5}">
                      <a16:colId xmlns:a16="http://schemas.microsoft.com/office/drawing/2014/main" val="20004"/>
                    </a:ext>
                  </a:extLst>
                </a:gridCol>
                <a:gridCol w="977582">
                  <a:extLst>
                    <a:ext uri="{9D8B030D-6E8A-4147-A177-3AD203B41FA5}">
                      <a16:colId xmlns:a16="http://schemas.microsoft.com/office/drawing/2014/main" val="20005"/>
                    </a:ext>
                  </a:extLst>
                </a:gridCol>
              </a:tblGrid>
              <a:tr h="355456">
                <a:tc>
                  <a:txBody>
                    <a:bodyPr/>
                    <a:lstStyle/>
                    <a:p>
                      <a:pPr marL="0" marR="0" algn="ctr">
                        <a:lnSpc>
                          <a:spcPct val="107000"/>
                        </a:lnSpc>
                        <a:spcBef>
                          <a:spcPts val="0"/>
                        </a:spcBef>
                        <a:spcAft>
                          <a:spcPts val="800"/>
                        </a:spcAft>
                      </a:pPr>
                      <a:r>
                        <a:rPr lang="en-US" sz="1000" b="1" dirty="0">
                          <a:solidFill>
                            <a:schemeClr val="bg1"/>
                          </a:solidFill>
                          <a:effectLst/>
                          <a:latin typeface="+mn-lt"/>
                          <a:ea typeface="Calibri" panose="020F0502020204030204" pitchFamily="34" charset="0"/>
                          <a:cs typeface="Times New Roman" panose="02020603050405020304" pitchFamily="18" charset="0"/>
                        </a:rPr>
                        <a:t>Year</a:t>
                      </a:r>
                      <a:endParaRPr lang="en-US" sz="1000" dirty="0">
                        <a:solidFill>
                          <a:schemeClr val="bg1"/>
                        </a:solidFill>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pPr marL="0" marR="0" algn="ctr">
                        <a:lnSpc>
                          <a:spcPct val="107000"/>
                        </a:lnSpc>
                        <a:spcBef>
                          <a:spcPts val="0"/>
                        </a:spcBef>
                        <a:spcAft>
                          <a:spcPts val="800"/>
                        </a:spcAft>
                      </a:pPr>
                      <a:r>
                        <a:rPr lang="en-US" sz="1000" b="1" dirty="0">
                          <a:solidFill>
                            <a:schemeClr val="bg1"/>
                          </a:solidFill>
                          <a:effectLst/>
                          <a:latin typeface="+mn-lt"/>
                          <a:ea typeface="Calibri" panose="020F0502020204030204" pitchFamily="34" charset="0"/>
                          <a:cs typeface="Times New Roman" panose="02020603050405020304" pitchFamily="18" charset="0"/>
                        </a:rPr>
                        <a:t>Total Disposable Personal Income</a:t>
                      </a:r>
                      <a:endParaRPr lang="en-US" sz="1000" dirty="0">
                        <a:solidFill>
                          <a:schemeClr val="bg1"/>
                        </a:solidFill>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pPr marL="0" marR="0" algn="ctr">
                        <a:lnSpc>
                          <a:spcPct val="107000"/>
                        </a:lnSpc>
                        <a:spcBef>
                          <a:spcPts val="0"/>
                        </a:spcBef>
                        <a:spcAft>
                          <a:spcPts val="800"/>
                        </a:spcAft>
                      </a:pPr>
                      <a:r>
                        <a:rPr lang="en-US" sz="1000" b="1" dirty="0">
                          <a:solidFill>
                            <a:schemeClr val="bg1"/>
                          </a:solidFill>
                          <a:effectLst/>
                          <a:latin typeface="+mn-lt"/>
                          <a:ea typeface="Calibri" panose="020F0502020204030204" pitchFamily="34" charset="0"/>
                          <a:cs typeface="Times New Roman" panose="02020603050405020304" pitchFamily="18" charset="0"/>
                        </a:rPr>
                        <a:t>Year</a:t>
                      </a:r>
                      <a:endParaRPr lang="en-US" sz="1000" dirty="0">
                        <a:solidFill>
                          <a:schemeClr val="bg1"/>
                        </a:solidFill>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pPr marL="0" marR="0" algn="ctr">
                        <a:lnSpc>
                          <a:spcPct val="107000"/>
                        </a:lnSpc>
                        <a:spcBef>
                          <a:spcPts val="0"/>
                        </a:spcBef>
                        <a:spcAft>
                          <a:spcPts val="800"/>
                        </a:spcAft>
                      </a:pPr>
                      <a:r>
                        <a:rPr lang="en-US" sz="1000" b="1" dirty="0">
                          <a:solidFill>
                            <a:schemeClr val="bg1"/>
                          </a:solidFill>
                          <a:effectLst/>
                          <a:latin typeface="+mn-lt"/>
                          <a:ea typeface="Calibri" panose="020F0502020204030204" pitchFamily="34" charset="0"/>
                          <a:cs typeface="Times New Roman" panose="02020603050405020304" pitchFamily="18" charset="0"/>
                        </a:rPr>
                        <a:t>Total Disposable Personal Income</a:t>
                      </a:r>
                      <a:endParaRPr lang="en-US" sz="1000" dirty="0">
                        <a:solidFill>
                          <a:schemeClr val="bg1"/>
                        </a:solidFill>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pPr marL="0" marR="0" algn="ctr">
                        <a:lnSpc>
                          <a:spcPct val="107000"/>
                        </a:lnSpc>
                        <a:spcBef>
                          <a:spcPts val="0"/>
                        </a:spcBef>
                        <a:spcAft>
                          <a:spcPts val="800"/>
                        </a:spcAft>
                      </a:pPr>
                      <a:r>
                        <a:rPr lang="en-US" sz="1000" b="1" dirty="0">
                          <a:solidFill>
                            <a:schemeClr val="bg1"/>
                          </a:solidFill>
                          <a:effectLst/>
                          <a:latin typeface="+mn-lt"/>
                          <a:ea typeface="Calibri" panose="020F0502020204030204" pitchFamily="34" charset="0"/>
                          <a:cs typeface="Times New Roman" panose="02020603050405020304" pitchFamily="18" charset="0"/>
                        </a:rPr>
                        <a:t>Year</a:t>
                      </a:r>
                      <a:endParaRPr lang="en-US" sz="1000" dirty="0">
                        <a:solidFill>
                          <a:schemeClr val="bg1"/>
                        </a:solidFill>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pPr marL="0" marR="0" algn="ctr">
                        <a:lnSpc>
                          <a:spcPct val="107000"/>
                        </a:lnSpc>
                        <a:spcBef>
                          <a:spcPts val="0"/>
                        </a:spcBef>
                        <a:spcAft>
                          <a:spcPts val="800"/>
                        </a:spcAft>
                      </a:pPr>
                      <a:r>
                        <a:rPr lang="en-US" sz="1000" b="1" dirty="0">
                          <a:solidFill>
                            <a:schemeClr val="bg1"/>
                          </a:solidFill>
                          <a:effectLst/>
                          <a:latin typeface="+mn-lt"/>
                          <a:ea typeface="Calibri" panose="020F0502020204030204" pitchFamily="34" charset="0"/>
                          <a:cs typeface="Times New Roman" panose="02020603050405020304" pitchFamily="18" charset="0"/>
                        </a:rPr>
                        <a:t>Total Disposable Personal Income</a:t>
                      </a:r>
                      <a:endParaRPr lang="en-US" sz="1000" dirty="0">
                        <a:solidFill>
                          <a:schemeClr val="bg1"/>
                        </a:solidFill>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extLst>
                  <a:ext uri="{0D108BD9-81ED-4DB2-BD59-A6C34878D82A}">
                    <a16:rowId xmlns:a16="http://schemas.microsoft.com/office/drawing/2014/main" val="10000"/>
                  </a:ext>
                </a:extLst>
              </a:tr>
              <a:tr h="182333">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1975</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1,219</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1991</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4,485</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2007</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10,507</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1"/>
                  </a:ext>
                </a:extLst>
              </a:tr>
              <a:tr h="20474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1976</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1,326</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1992</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a:effectLst/>
                          <a:latin typeface="+mn-lt"/>
                          <a:ea typeface="Calibri" panose="020F0502020204030204" pitchFamily="34" charset="0"/>
                          <a:cs typeface="Times New Roman" panose="02020603050405020304" pitchFamily="18" charset="0"/>
                        </a:rPr>
                        <a:t>4,800</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2008</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10,994</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266339910"/>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1977</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1,457</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1993</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a:effectLst/>
                          <a:latin typeface="+mn-lt"/>
                          <a:ea typeface="Calibri" panose="020F0502020204030204" pitchFamily="34" charset="0"/>
                          <a:cs typeface="Times New Roman" panose="02020603050405020304" pitchFamily="18" charset="0"/>
                        </a:rPr>
                        <a:t>5,000</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2009</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10,943</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3"/>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1978</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1,630</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1994</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5,244</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2010</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11,238</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4"/>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1979</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1,809</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1995</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5,533</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2011</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11,801</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5"/>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1980</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2,018</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1996</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5,830</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2012</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12,404</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6"/>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1981</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2,251</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1997</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6,149</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2013</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12,396</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7"/>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1982</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2,425</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1998</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6,561</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2014</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13,033</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8"/>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1983</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2,617</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1999</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6,876</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2015</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13,615</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9"/>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1984</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2,904</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2000</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7,401</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2016</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13,969</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0"/>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1985</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3,099</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2001</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7,752</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2017</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14,379</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1"/>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1986</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3,288</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2002</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8,099</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solidFill>
                          <a:srgbClr val="C1FFFF"/>
                        </a:solidFill>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2"/>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1987</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3,466</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2003</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8,466</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3"/>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1988</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3,770</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2004</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9,002</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4"/>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1989</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4,052</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2005</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9,401</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5"/>
                  </a:ext>
                </a:extLst>
              </a:tr>
              <a:tr h="179318">
                <a:tc>
                  <a:txBody>
                    <a:bodyPr/>
                    <a:lstStyle/>
                    <a:p>
                      <a:pPr marL="0" marR="0" algn="ctr">
                        <a:lnSpc>
                          <a:spcPct val="107000"/>
                        </a:lnSpc>
                        <a:spcBef>
                          <a:spcPts val="0"/>
                        </a:spcBef>
                        <a:spcAft>
                          <a:spcPts val="800"/>
                        </a:spcAft>
                      </a:pPr>
                      <a:r>
                        <a:rPr lang="en-US" sz="1000" i="1" dirty="0">
                          <a:effectLst/>
                          <a:latin typeface="+mn-lt"/>
                          <a:ea typeface="Calibri" panose="020F0502020204030204" pitchFamily="34" charset="0"/>
                          <a:cs typeface="Times New Roman" panose="02020603050405020304" pitchFamily="18" charset="0"/>
                        </a:rPr>
                        <a:t>1990</a:t>
                      </a: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4,312</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2006</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r>
                        <a:rPr lang="en-US" sz="1000" dirty="0">
                          <a:effectLst/>
                          <a:latin typeface="+mn-lt"/>
                          <a:ea typeface="Calibri" panose="020F0502020204030204" pitchFamily="34" charset="0"/>
                          <a:cs typeface="Times New Roman" panose="02020603050405020304" pitchFamily="18" charset="0"/>
                        </a:rPr>
                        <a:t>10,037</a:t>
                      </a: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marR="0" algn="ctr">
                        <a:lnSpc>
                          <a:spcPct val="107000"/>
                        </a:lnSpc>
                        <a:spcBef>
                          <a:spcPts val="0"/>
                        </a:spcBef>
                        <a:spcAft>
                          <a:spcPts val="800"/>
                        </a:spcAft>
                      </a:pPr>
                      <a:endParaRPr lang="en-US" sz="1000" dirty="0">
                        <a:effectLst/>
                        <a:latin typeface="+mn-lt"/>
                        <a:ea typeface="Calibri" panose="020F0502020204030204" pitchFamily="34" charset="0"/>
                        <a:cs typeface="Times New Roman" panose="02020603050405020304" pitchFamily="18" charset="0"/>
                      </a:endParaRPr>
                    </a:p>
                  </a:txBody>
                  <a:tcPr marL="0" marR="7236" marT="34735" marB="34735"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6"/>
                  </a:ext>
                </a:extLst>
              </a:tr>
            </a:tbl>
          </a:graphicData>
        </a:graphic>
      </p:graphicFrame>
      <p:sp>
        <p:nvSpPr>
          <p:cNvPr id="3" name="Content Placeholder 2"/>
          <p:cNvSpPr>
            <a:spLocks noGrp="1"/>
          </p:cNvSpPr>
          <p:nvPr>
            <p:ph sz="quarter" idx="13"/>
          </p:nvPr>
        </p:nvSpPr>
        <p:spPr>
          <a:xfrm>
            <a:off x="469464" y="5917516"/>
            <a:ext cx="4261765" cy="440956"/>
          </a:xfrm>
        </p:spPr>
        <p:txBody>
          <a:bodyPr wrap="square" anchor="ctr">
            <a:spAutoFit/>
          </a:bodyPr>
          <a:lstStyle/>
          <a:p>
            <a:pPr marL="0" indent="0">
              <a:spcBef>
                <a:spcPts val="600"/>
              </a:spcBef>
              <a:buNone/>
            </a:pPr>
            <a:r>
              <a:rPr lang="en-US" sz="1200" i="1" dirty="0">
                <a:solidFill>
                  <a:prstClr val="black"/>
                </a:solidFill>
                <a:latin typeface="+mn-lt"/>
              </a:rPr>
              <a:t>Source: </a:t>
            </a:r>
            <a:r>
              <a:rPr lang="en-US" sz="1200" dirty="0">
                <a:solidFill>
                  <a:prstClr val="black"/>
                </a:solidFill>
                <a:latin typeface="+mn-lt"/>
              </a:rPr>
              <a:t>U.S. Department of Commerce, </a:t>
            </a:r>
          </a:p>
          <a:p>
            <a:pPr marL="0" indent="0">
              <a:spcBef>
                <a:spcPts val="600"/>
              </a:spcBef>
              <a:buNone/>
            </a:pPr>
            <a:r>
              <a:rPr lang="en-US" sz="1200" dirty="0">
                <a:solidFill>
                  <a:prstClr val="black"/>
                </a:solidFill>
                <a:latin typeface="+mn-lt"/>
              </a:rPr>
              <a:t>Bureau of Economic Analysis.</a:t>
            </a:r>
          </a:p>
        </p:txBody>
      </p:sp>
      <p:sp>
        <p:nvSpPr>
          <p:cNvPr id="12" name="Content Placeholder 11"/>
          <p:cNvSpPr>
            <a:spLocks noGrp="1"/>
          </p:cNvSpPr>
          <p:nvPr>
            <p:ph sz="quarter" idx="16"/>
          </p:nvPr>
        </p:nvSpPr>
        <p:spPr>
          <a:xfrm>
            <a:off x="4838700" y="342900"/>
            <a:ext cx="4133850" cy="923299"/>
          </a:xfrm>
          <a:noFill/>
          <a:ln>
            <a:noFill/>
          </a:ln>
        </p:spPr>
        <p:txBody>
          <a:bodyPr wrap="square" lIns="91425" tIns="91425" rIns="91425" bIns="91425" anchor="t" anchorCtr="0">
            <a:spAutoFit/>
          </a:bodyPr>
          <a:lstStyle/>
          <a:p>
            <a:pPr marL="0" indent="0">
              <a:spcBef>
                <a:spcPts val="0"/>
              </a:spcBef>
              <a:buFont typeface="Times New Roman"/>
              <a:buNone/>
            </a:pPr>
            <a:r>
              <a:rPr lang="en-IN" b="1" dirty="0">
                <a:solidFill>
                  <a:srgbClr val="007FA3"/>
                </a:solidFill>
                <a:latin typeface="+mj-lt"/>
                <a:ea typeface="Times New Roman"/>
                <a:cs typeface="Times New Roman"/>
                <a:sym typeface="Times New Roman"/>
              </a:rPr>
              <a:t>Figure 1A.1 Total Disposable Personal Income in the United States: 1975–2017 (in billions of dollars)</a:t>
            </a:r>
          </a:p>
        </p:txBody>
      </p:sp>
      <p:pic>
        <p:nvPicPr>
          <p:cNvPr id="5" name="Picture 2" descr="The time series graph shows time along the horizontal scale and total disposable income is measured along the vertical scale in billions of dollars. &#10;The X axis begins from 1975 and goes on to 2017 while the Y axis begins with 1000 reaching up to 16000.&#10;The curve is upward sloping; rising in each year barring small dips in 2009 and 2013.&#10;The curve begins at 1000 dollars in 1975 rising to 3000 in 1985, 5500 in 1995, 9000 in 2005 and 11000 in 2008 before minor falls in 2009 and 2013 to eventually reach 14000 in 201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0709" y="1619537"/>
            <a:ext cx="3840306" cy="3574761"/>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7"/>
          <p:cNvSpPr>
            <a:spLocks noGrp="1"/>
          </p:cNvSpPr>
          <p:nvPr>
            <p:ph sz="quarter" idx="17"/>
          </p:nvPr>
        </p:nvSpPr>
        <p:spPr>
          <a:xfrm>
            <a:off x="5192713" y="5324475"/>
            <a:ext cx="2913062" cy="493013"/>
          </a:xfrm>
        </p:spPr>
        <p:txBody>
          <a:bodyPr/>
          <a:lstStyle/>
          <a:p>
            <a:pPr marL="101600" indent="0">
              <a:buNone/>
            </a:pPr>
            <a:r>
              <a:rPr lang="en-US" i="1" dirty="0">
                <a:solidFill>
                  <a:prstClr val="black"/>
                </a:solidFill>
              </a:rPr>
              <a:t>Source: </a:t>
            </a:r>
            <a:r>
              <a:rPr lang="en-US" dirty="0">
                <a:solidFill>
                  <a:prstClr val="black"/>
                </a:solidFill>
              </a:rPr>
              <a:t>See Table 1A.1.</a:t>
            </a:r>
            <a:endParaRPr lang="en-IN" dirty="0"/>
          </a:p>
        </p:txBody>
      </p:sp>
    </p:spTree>
    <p:extLst>
      <p:ext uri="{BB962C8B-B14F-4D97-AF65-F5344CB8AC3E}">
        <p14:creationId xmlns:p14="http://schemas.microsoft.com/office/powerpoint/2010/main" val="37471174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574017"/>
            <a:ext cx="8229600" cy="738633"/>
          </a:xfrm>
        </p:spPr>
        <p:txBody>
          <a:bodyPr>
            <a:spAutoFit/>
          </a:bodyPr>
          <a:lstStyle/>
          <a:p>
            <a:pPr eaLnBrk="1" latinLnBrk="0" hangingPunct="1"/>
            <a:r>
              <a:rPr lang="en-US" dirty="0"/>
              <a:t>Graphing Two Variables</a:t>
            </a:r>
          </a:p>
        </p:txBody>
      </p:sp>
      <p:sp>
        <p:nvSpPr>
          <p:cNvPr id="870404" name="Rectangle 4"/>
          <p:cNvSpPr>
            <a:spLocks noGrp="1" noChangeArrowheads="1"/>
          </p:cNvSpPr>
          <p:nvPr>
            <p:ph sz="quarter" idx="13"/>
          </p:nvPr>
        </p:nvSpPr>
        <p:spPr bwMode="auto">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85750" indent="-285750"/>
            <a:r>
              <a:rPr lang="en-US" sz="2400" b="1" i="1" dirty="0"/>
              <a:t>X</a:t>
            </a:r>
            <a:r>
              <a:rPr lang="en-US" sz="2400" b="1" dirty="0"/>
              <a:t>-axis  </a:t>
            </a:r>
            <a:r>
              <a:rPr lang="en-US" sz="2400" dirty="0"/>
              <a:t>The horizontal line against which a variable is plotted.</a:t>
            </a:r>
          </a:p>
          <a:p>
            <a:pPr marL="285750" indent="-285750"/>
            <a:r>
              <a:rPr lang="en-US" sz="2400" b="1" i="1" dirty="0"/>
              <a:t>Y</a:t>
            </a:r>
            <a:r>
              <a:rPr lang="en-US" sz="2400" b="1" dirty="0"/>
              <a:t>-axis  </a:t>
            </a:r>
            <a:r>
              <a:rPr lang="en-US" sz="2400" dirty="0"/>
              <a:t>The vertical line against which a variable is plotted.</a:t>
            </a:r>
          </a:p>
          <a:p>
            <a:pPr marL="285750" indent="-285750"/>
            <a:r>
              <a:rPr lang="en-US" sz="2400" b="1" dirty="0"/>
              <a:t>origin  </a:t>
            </a:r>
            <a:r>
              <a:rPr lang="en-US" sz="2400" dirty="0"/>
              <a:t>The point at which the horizontal and vertical axes intersect.</a:t>
            </a:r>
          </a:p>
          <a:p>
            <a:pPr marL="285750" indent="-285750"/>
            <a:r>
              <a:rPr lang="en-US" sz="2400" b="1" i="1" dirty="0"/>
              <a:t>Y</a:t>
            </a:r>
            <a:r>
              <a:rPr lang="en-US" sz="2400" b="1" dirty="0"/>
              <a:t>-intercept  </a:t>
            </a:r>
            <a:r>
              <a:rPr lang="en-US" sz="2400" dirty="0"/>
              <a:t>The point at which a graph intersects the </a:t>
            </a:r>
            <a:br>
              <a:rPr lang="en-US" sz="2400" dirty="0"/>
            </a:br>
            <a:r>
              <a:rPr lang="en-US" sz="2400" i="1" dirty="0"/>
              <a:t>Y</a:t>
            </a:r>
            <a:r>
              <a:rPr lang="en-US" sz="2400" dirty="0"/>
              <a:t>-axis.</a:t>
            </a:r>
          </a:p>
          <a:p>
            <a:pPr marL="285750" indent="-285750"/>
            <a:r>
              <a:rPr lang="en-US" sz="2400" b="1" i="1" dirty="0"/>
              <a:t>X</a:t>
            </a:r>
            <a:r>
              <a:rPr lang="en-US" sz="2400" b="1" dirty="0"/>
              <a:t>-intercept  </a:t>
            </a:r>
            <a:r>
              <a:rPr lang="en-US" sz="2400" dirty="0"/>
              <a:t>The point at which a graph intersects the </a:t>
            </a:r>
            <a:br>
              <a:rPr lang="en-US" sz="2400" dirty="0"/>
            </a:br>
            <a:r>
              <a:rPr lang="en-US" sz="2400" i="1" dirty="0"/>
              <a:t>X</a:t>
            </a:r>
            <a:r>
              <a:rPr lang="en-US" sz="2400" dirty="0"/>
              <a:t>-axis.</a:t>
            </a:r>
          </a:p>
        </p:txBody>
      </p:sp>
    </p:spTree>
    <p:extLst>
      <p:ext uri="{BB962C8B-B14F-4D97-AF65-F5344CB8AC3E}">
        <p14:creationId xmlns:p14="http://schemas.microsoft.com/office/powerpoint/2010/main" val="26845645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118172"/>
            <a:ext cx="8229600" cy="1207007"/>
          </a:xfrm>
        </p:spPr>
        <p:txBody>
          <a:bodyPr/>
          <a:lstStyle/>
          <a:p>
            <a:pPr eaLnBrk="1" latinLnBrk="0" hangingPunct="1"/>
            <a:r>
              <a:rPr lang="en-US" dirty="0"/>
              <a:t>Plotting Income and Consumption Data for Households</a:t>
            </a:r>
          </a:p>
        </p:txBody>
      </p:sp>
      <p:sp>
        <p:nvSpPr>
          <p:cNvPr id="3" name="Text Placeholder 2"/>
          <p:cNvSpPr>
            <a:spLocks noGrp="1"/>
          </p:cNvSpPr>
          <p:nvPr>
            <p:ph sz="quarter" idx="13"/>
          </p:nvPr>
        </p:nvSpPr>
        <p:spPr>
          <a:xfrm>
            <a:off x="457200" y="1441450"/>
            <a:ext cx="8232775" cy="3316817"/>
          </a:xfrm>
        </p:spPr>
        <p:txBody>
          <a:bodyPr/>
          <a:lstStyle/>
          <a:p>
            <a:pPr indent="-256032" eaLnBrk="1" latinLnBrk="0" hangingPunct="1">
              <a:spcAft>
                <a:spcPct val="10000"/>
              </a:spcAft>
              <a:defRPr/>
            </a:pPr>
            <a:r>
              <a:rPr lang="en-US" dirty="0"/>
              <a:t>positive relationship A relationship between two variables, </a:t>
            </a:r>
            <a:r>
              <a:rPr lang="en-US" i="1" dirty="0"/>
              <a:t>X</a:t>
            </a:r>
            <a:r>
              <a:rPr lang="en-US" dirty="0"/>
              <a:t> and </a:t>
            </a:r>
            <a:r>
              <a:rPr lang="en-US" i="1" dirty="0"/>
              <a:t>Y</a:t>
            </a:r>
            <a:r>
              <a:rPr lang="en-US" dirty="0"/>
              <a:t>, in which a decrease in </a:t>
            </a:r>
            <a:r>
              <a:rPr lang="en-US" i="1" dirty="0"/>
              <a:t>X</a:t>
            </a:r>
            <a:r>
              <a:rPr lang="en-US" dirty="0"/>
              <a:t> is associated with a decrease in </a:t>
            </a:r>
            <a:r>
              <a:rPr lang="en-US" i="1" dirty="0"/>
              <a:t>Y</a:t>
            </a:r>
            <a:r>
              <a:rPr lang="en-US" dirty="0"/>
              <a:t> and an increase in </a:t>
            </a:r>
            <a:r>
              <a:rPr lang="en-US" i="1" dirty="0"/>
              <a:t>X</a:t>
            </a:r>
            <a:r>
              <a:rPr lang="en-US" dirty="0"/>
              <a:t> is associated with an increase in </a:t>
            </a:r>
            <a:r>
              <a:rPr lang="en-US" i="1" dirty="0"/>
              <a:t>Y</a:t>
            </a:r>
            <a:r>
              <a:rPr lang="en-US" dirty="0"/>
              <a:t>.</a:t>
            </a:r>
          </a:p>
          <a:p>
            <a:pPr indent="-256032" eaLnBrk="1" latinLnBrk="0" hangingPunct="1">
              <a:spcAft>
                <a:spcPct val="10000"/>
              </a:spcAft>
              <a:defRPr/>
            </a:pPr>
            <a:r>
              <a:rPr lang="en-US" dirty="0"/>
              <a:t>negative relationship A relationship between two variables, </a:t>
            </a:r>
            <a:r>
              <a:rPr lang="en-US" i="1" dirty="0"/>
              <a:t>X</a:t>
            </a:r>
            <a:r>
              <a:rPr lang="en-US" dirty="0"/>
              <a:t> and </a:t>
            </a:r>
            <a:r>
              <a:rPr lang="en-US" i="1" dirty="0"/>
              <a:t>Y</a:t>
            </a:r>
            <a:r>
              <a:rPr lang="en-US" dirty="0"/>
              <a:t>, in which a decrease in </a:t>
            </a:r>
            <a:r>
              <a:rPr lang="en-US" i="1" dirty="0"/>
              <a:t>X</a:t>
            </a:r>
            <a:r>
              <a:rPr lang="en-US" dirty="0"/>
              <a:t> is associated with an increase in </a:t>
            </a:r>
            <a:r>
              <a:rPr lang="en-US" i="1" dirty="0"/>
              <a:t>Y</a:t>
            </a:r>
            <a:r>
              <a:rPr lang="en-US" dirty="0"/>
              <a:t> and an increase in </a:t>
            </a:r>
            <a:r>
              <a:rPr lang="en-US" i="1" dirty="0"/>
              <a:t>X</a:t>
            </a:r>
            <a:r>
              <a:rPr lang="en-US" dirty="0"/>
              <a:t> is associated with a decrease in </a:t>
            </a:r>
            <a:r>
              <a:rPr lang="en-US" i="1" dirty="0"/>
              <a:t>Y</a:t>
            </a:r>
            <a:r>
              <a:rPr lang="en-US" dirty="0"/>
              <a:t>.</a:t>
            </a:r>
          </a:p>
        </p:txBody>
      </p:sp>
    </p:spTree>
    <p:extLst>
      <p:ext uri="{BB962C8B-B14F-4D97-AF65-F5344CB8AC3E}">
        <p14:creationId xmlns:p14="http://schemas.microsoft.com/office/powerpoint/2010/main" val="13155971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24975"/>
            <a:ext cx="8229600" cy="1846629"/>
          </a:xfrm>
        </p:spPr>
        <p:txBody>
          <a:bodyPr>
            <a:spAutoFit/>
          </a:bodyPr>
          <a:lstStyle/>
          <a:p>
            <a:pPr lvl="0"/>
            <a:r>
              <a:rPr lang="en-IN" dirty="0"/>
              <a:t>Table 1A.2 Consumption Expenditures and After-Tax Income, 2016</a:t>
            </a:r>
          </a:p>
        </p:txBody>
      </p:sp>
      <p:graphicFrame>
        <p:nvGraphicFramePr>
          <p:cNvPr id="4" name="Table 1"/>
          <p:cNvGraphicFramePr>
            <a:graphicFrameLocks/>
          </p:cNvGraphicFramePr>
          <p:nvPr>
            <p:extLst>
              <p:ext uri="{D42A27DB-BD31-4B8C-83A1-F6EECF244321}">
                <p14:modId xmlns:p14="http://schemas.microsoft.com/office/powerpoint/2010/main" val="2155099046"/>
              </p:ext>
            </p:extLst>
          </p:nvPr>
        </p:nvGraphicFramePr>
        <p:xfrm>
          <a:off x="695334" y="1930391"/>
          <a:ext cx="7495108" cy="3474720"/>
        </p:xfrm>
        <a:graphic>
          <a:graphicData uri="http://schemas.openxmlformats.org/drawingml/2006/table">
            <a:tbl>
              <a:tblPr firstRow="1">
                <a:tableStyleId>{0E3FDE45-AF77-4B5C-9715-49D594BDF05E}</a:tableStyleId>
              </a:tblPr>
              <a:tblGrid>
                <a:gridCol w="1806893">
                  <a:extLst>
                    <a:ext uri="{9D8B030D-6E8A-4147-A177-3AD203B41FA5}">
                      <a16:colId xmlns:a16="http://schemas.microsoft.com/office/drawing/2014/main" val="20000"/>
                    </a:ext>
                  </a:extLst>
                </a:gridCol>
                <a:gridCol w="2352348">
                  <a:extLst>
                    <a:ext uri="{9D8B030D-6E8A-4147-A177-3AD203B41FA5}">
                      <a16:colId xmlns:a16="http://schemas.microsoft.com/office/drawing/2014/main" val="20001"/>
                    </a:ext>
                  </a:extLst>
                </a:gridCol>
                <a:gridCol w="3335867">
                  <a:extLst>
                    <a:ext uri="{9D8B030D-6E8A-4147-A177-3AD203B41FA5}">
                      <a16:colId xmlns:a16="http://schemas.microsoft.com/office/drawing/2014/main" val="20002"/>
                    </a:ext>
                  </a:extLst>
                </a:gridCol>
              </a:tblGrid>
              <a:tr h="537062">
                <a:tc>
                  <a:txBody>
                    <a:bodyPr/>
                    <a:lstStyle/>
                    <a:p>
                      <a:r>
                        <a:rPr lang="en-IN" sz="2400" dirty="0">
                          <a:solidFill>
                            <a:srgbClr val="007FA3"/>
                          </a:solidFill>
                        </a:rPr>
                        <a:t>Blank</a:t>
                      </a:r>
                    </a:p>
                  </a:txBody>
                  <a:tcP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pPr algn="ctr"/>
                      <a:r>
                        <a:rPr lang="en-IN" sz="2400" b="1" dirty="0">
                          <a:solidFill>
                            <a:schemeClr val="bg1"/>
                          </a:solidFill>
                        </a:rPr>
                        <a:t>Average After-Tax Income</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pPr algn="ctr"/>
                      <a:r>
                        <a:rPr lang="en-IN" sz="2400" b="1" dirty="0">
                          <a:solidFill>
                            <a:schemeClr val="bg1"/>
                          </a:solidFill>
                        </a:rPr>
                        <a:t>Average Consumption Expenditures</a:t>
                      </a: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extLst>
                  <a:ext uri="{0D108BD9-81ED-4DB2-BD59-A6C34878D82A}">
                    <a16:rowId xmlns:a16="http://schemas.microsoft.com/office/drawing/2014/main" val="10000"/>
                  </a:ext>
                </a:extLst>
              </a:tr>
              <a:tr h="275489">
                <a:tc>
                  <a:txBody>
                    <a:bodyPr/>
                    <a:lstStyle/>
                    <a:p>
                      <a:r>
                        <a:rPr lang="en-IN" sz="2400" dirty="0"/>
                        <a:t>Bottom fifth</a:t>
                      </a:r>
                    </a:p>
                  </a:txBody>
                  <a:tcP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2400" dirty="0"/>
                        <a:t>$  11,832</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2400" dirty="0"/>
                        <a:t>$  25,138</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1"/>
                  </a:ext>
                </a:extLst>
              </a:tr>
              <a:tr h="309356">
                <a:tc>
                  <a:txBody>
                    <a:bodyPr/>
                    <a:lstStyle/>
                    <a:p>
                      <a:r>
                        <a:rPr lang="en-IN" sz="2400" dirty="0"/>
                        <a:t>2</a:t>
                      </a:r>
                      <a:r>
                        <a:rPr lang="en-IN" sz="2400" baseline="0" dirty="0"/>
                        <a:t>nd</a:t>
                      </a:r>
                      <a:r>
                        <a:rPr lang="en-IN" sz="2400" dirty="0"/>
                        <a:t> fifth</a:t>
                      </a:r>
                    </a:p>
                  </a:txBody>
                  <a:tcP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2400" dirty="0"/>
                        <a:t>    29,423</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2400" dirty="0"/>
                        <a:t>    36,770</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266339910"/>
                  </a:ext>
                </a:extLst>
              </a:tr>
              <a:tr h="270933">
                <a:tc>
                  <a:txBody>
                    <a:bodyPr/>
                    <a:lstStyle/>
                    <a:p>
                      <a:r>
                        <a:rPr lang="en-IN" sz="2400" dirty="0"/>
                        <a:t>3</a:t>
                      </a:r>
                      <a:r>
                        <a:rPr lang="en-IN" sz="2400" baseline="0" dirty="0"/>
                        <a:t>rd</a:t>
                      </a:r>
                      <a:r>
                        <a:rPr lang="en-IN" sz="2400" dirty="0"/>
                        <a:t> fifth</a:t>
                      </a:r>
                    </a:p>
                  </a:txBody>
                  <a:tcP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2400" dirty="0"/>
                        <a:t>    47,681</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2400" dirty="0"/>
                        <a:t>    47,664</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3"/>
                  </a:ext>
                </a:extLst>
              </a:tr>
              <a:tr h="270933">
                <a:tc>
                  <a:txBody>
                    <a:bodyPr/>
                    <a:lstStyle/>
                    <a:p>
                      <a:r>
                        <a:rPr lang="en-IN" sz="2400" dirty="0"/>
                        <a:t>4</a:t>
                      </a:r>
                      <a:r>
                        <a:rPr lang="en-IN" sz="2400" baseline="0" dirty="0"/>
                        <a:t>th</a:t>
                      </a:r>
                      <a:r>
                        <a:rPr lang="en-IN" sz="2400" dirty="0"/>
                        <a:t> fifth</a:t>
                      </a:r>
                    </a:p>
                  </a:txBody>
                  <a:tcP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2400" dirty="0"/>
                        <a:t>    75,065</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2400" dirty="0"/>
                        <a:t>    64,910</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4"/>
                  </a:ext>
                </a:extLst>
              </a:tr>
              <a:tr h="270933">
                <a:tc>
                  <a:txBody>
                    <a:bodyPr/>
                    <a:lstStyle/>
                    <a:p>
                      <a:r>
                        <a:rPr lang="en-IN" sz="2400" dirty="0"/>
                        <a:t>Top fifth</a:t>
                      </a:r>
                    </a:p>
                  </a:txBody>
                  <a:tcPr>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L="0" indent="0"/>
                      <a:r>
                        <a:rPr lang="en-IN" sz="2400" dirty="0"/>
                        <a:t>  157,215 </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r>
                        <a:rPr lang="en-IN" sz="2400" dirty="0"/>
                        <a:t>   112,221</a:t>
                      </a: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5"/>
                  </a:ext>
                </a:extLst>
              </a:tr>
            </a:tbl>
          </a:graphicData>
        </a:graphic>
      </p:graphicFrame>
      <p:sp>
        <p:nvSpPr>
          <p:cNvPr id="3" name="Content Placeholder 2"/>
          <p:cNvSpPr>
            <a:spLocks noGrp="1"/>
          </p:cNvSpPr>
          <p:nvPr>
            <p:ph sz="quarter" idx="13"/>
          </p:nvPr>
        </p:nvSpPr>
        <p:spPr>
          <a:xfrm>
            <a:off x="575739" y="5470057"/>
            <a:ext cx="8204194" cy="876744"/>
          </a:xfrm>
        </p:spPr>
        <p:txBody>
          <a:bodyPr/>
          <a:lstStyle/>
          <a:p>
            <a:pPr marL="101600" indent="0">
              <a:buNone/>
            </a:pPr>
            <a:r>
              <a:rPr lang="en-IN" i="1" dirty="0">
                <a:solidFill>
                  <a:prstClr val="black"/>
                </a:solidFill>
                <a:latin typeface="+mn-lt"/>
              </a:rPr>
              <a:t>Source:</a:t>
            </a:r>
            <a:r>
              <a:rPr lang="en-IN" dirty="0">
                <a:solidFill>
                  <a:prstClr val="black"/>
                </a:solidFill>
                <a:latin typeface="+mn-lt"/>
              </a:rPr>
              <a:t> </a:t>
            </a:r>
            <a:r>
              <a:rPr lang="en-IN" i="1" dirty="0">
                <a:solidFill>
                  <a:prstClr val="black"/>
                </a:solidFill>
                <a:latin typeface="+mn-lt"/>
              </a:rPr>
              <a:t>Consumer Expenditures in 2016</a:t>
            </a:r>
            <a:r>
              <a:rPr lang="en-IN" dirty="0">
                <a:solidFill>
                  <a:prstClr val="black"/>
                </a:solidFill>
                <a:latin typeface="+mn-lt"/>
              </a:rPr>
              <a:t>, U.S. Bureau of </a:t>
            </a:r>
            <a:r>
              <a:rPr lang="en-IN" dirty="0" err="1">
                <a:solidFill>
                  <a:prstClr val="black"/>
                </a:solidFill>
                <a:latin typeface="+mn-lt"/>
              </a:rPr>
              <a:t>Labor</a:t>
            </a:r>
            <a:r>
              <a:rPr lang="en-IN" dirty="0">
                <a:solidFill>
                  <a:prstClr val="black"/>
                </a:solidFill>
                <a:latin typeface="+mn-lt"/>
              </a:rPr>
              <a:t> Statistics.</a:t>
            </a:r>
          </a:p>
        </p:txBody>
      </p:sp>
    </p:spTree>
    <p:extLst>
      <p:ext uri="{BB962C8B-B14F-4D97-AF65-F5344CB8AC3E}">
        <p14:creationId xmlns:p14="http://schemas.microsoft.com/office/powerpoint/2010/main" val="14964020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28999"/>
            <a:ext cx="8229600" cy="1292631"/>
          </a:xfrm>
        </p:spPr>
        <p:txBody>
          <a:bodyPr>
            <a:spAutoFit/>
          </a:bodyPr>
          <a:lstStyle/>
          <a:p>
            <a:pPr lvl="0"/>
            <a:r>
              <a:rPr lang="en-IN" dirty="0"/>
              <a:t>Figure 1A.2 Household Consumption and Income</a:t>
            </a:r>
          </a:p>
        </p:txBody>
      </p:sp>
      <p:sp>
        <p:nvSpPr>
          <p:cNvPr id="3" name="Content Placeholder 2"/>
          <p:cNvSpPr>
            <a:spLocks noGrp="1"/>
          </p:cNvSpPr>
          <p:nvPr>
            <p:ph sz="quarter" idx="13"/>
          </p:nvPr>
        </p:nvSpPr>
        <p:spPr>
          <a:xfrm>
            <a:off x="270927" y="1475318"/>
            <a:ext cx="4140200" cy="3454762"/>
          </a:xfrm>
        </p:spPr>
        <p:txBody>
          <a:bodyPr wrap="square" anchor="ctr">
            <a:normAutofit lnSpcReduction="10000"/>
          </a:bodyPr>
          <a:lstStyle/>
          <a:p>
            <a:pPr marL="101600" indent="0">
              <a:buNone/>
            </a:pPr>
            <a:r>
              <a:rPr lang="en-US" sz="2200" dirty="0">
                <a:latin typeface="+mn-lt"/>
              </a:rPr>
              <a:t>A graph is a simple two-dimensional geometric representation of data. The graph in Figure 1A.2 displays the data from Table 1A.2. </a:t>
            </a:r>
          </a:p>
          <a:p>
            <a:pPr marL="101600" indent="0">
              <a:buNone/>
            </a:pPr>
            <a:r>
              <a:rPr lang="en-US" sz="2200" dirty="0">
                <a:latin typeface="+mn-lt"/>
              </a:rPr>
              <a:t>Along the horizontal scale (</a:t>
            </a:r>
            <a:r>
              <a:rPr lang="en-US" sz="2200" i="1" dirty="0">
                <a:latin typeface="+mn-lt"/>
              </a:rPr>
              <a:t>X</a:t>
            </a:r>
            <a:r>
              <a:rPr lang="en-US" sz="2200" dirty="0">
                <a:latin typeface="+mn-lt"/>
              </a:rPr>
              <a:t>-axis), we measure household income. Along the vertical scale (</a:t>
            </a:r>
            <a:r>
              <a:rPr lang="en-US" sz="2200" i="1" dirty="0">
                <a:latin typeface="+mn-lt"/>
              </a:rPr>
              <a:t>Y</a:t>
            </a:r>
            <a:r>
              <a:rPr lang="en-US" sz="2200" dirty="0">
                <a:latin typeface="+mn-lt"/>
              </a:rPr>
              <a:t>-axis), we measure household consumption.</a:t>
            </a:r>
          </a:p>
        </p:txBody>
      </p:sp>
      <p:pic>
        <p:nvPicPr>
          <p:cNvPr id="7170" name="Picture 2" descr="The graph displays the relationship between household consumption and income. The horizontal scale shows the average income. Along the vertical scale, we measure average consumption.&#10;There are two lines on the graph; a 45-degree line beginning from the intersection of the X and Y axes which reaches the top of the graph as well as a line plotted along 5 different points including points A and B. &#10;At point A, consumption equals 25,138 and income equals 11,832. &#10;At point B, consumption equals 36,770 and income equals 29,423. &#10;This curve extends upwards intersecting the 45-degree line at a point where both consumption and income are close to dollar 50,000.&#10;The next point shown is at income of 75,000 and consumption of 65,000.&#10;The final point where the line ends is where income reaches dollar 160,000 and consumption is 110,0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6615" y="1485171"/>
            <a:ext cx="4191000" cy="3124041"/>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p:cNvSpPr>
            <a:spLocks noGrp="1"/>
          </p:cNvSpPr>
          <p:nvPr>
            <p:ph sz="quarter" idx="14"/>
          </p:nvPr>
        </p:nvSpPr>
        <p:spPr>
          <a:xfrm>
            <a:off x="4584127" y="4693011"/>
            <a:ext cx="3490155" cy="378368"/>
          </a:xfrm>
        </p:spPr>
        <p:txBody>
          <a:bodyPr anchor="ctr">
            <a:noAutofit/>
          </a:bodyPr>
          <a:lstStyle/>
          <a:p>
            <a:pPr marL="101600" indent="0">
              <a:buNone/>
            </a:pPr>
            <a:r>
              <a:rPr lang="en-US" sz="2200" i="1" dirty="0">
                <a:latin typeface="+mn-lt"/>
              </a:rPr>
              <a:t>Source: </a:t>
            </a:r>
            <a:r>
              <a:rPr lang="en-US" sz="2200" dirty="0">
                <a:latin typeface="+mn-lt"/>
              </a:rPr>
              <a:t>See Table 1A.2.</a:t>
            </a:r>
          </a:p>
        </p:txBody>
      </p:sp>
      <p:sp>
        <p:nvSpPr>
          <p:cNvPr id="6" name="Content Placeholder 5"/>
          <p:cNvSpPr>
            <a:spLocks noGrp="1"/>
          </p:cNvSpPr>
          <p:nvPr>
            <p:ph sz="quarter" idx="15"/>
          </p:nvPr>
        </p:nvSpPr>
        <p:spPr>
          <a:xfrm>
            <a:off x="263517" y="5280397"/>
            <a:ext cx="8223250" cy="933546"/>
          </a:xfrm>
        </p:spPr>
        <p:txBody>
          <a:bodyPr anchor="ctr"/>
          <a:lstStyle/>
          <a:p>
            <a:pPr marL="101600" lvl="0" indent="0">
              <a:buNone/>
            </a:pPr>
            <a:r>
              <a:rPr lang="en-US" sz="2200" i="1" dirty="0">
                <a:solidFill>
                  <a:prstClr val="black"/>
                </a:solidFill>
                <a:latin typeface="+mn-lt"/>
              </a:rPr>
              <a:t>Note:</a:t>
            </a:r>
            <a:r>
              <a:rPr lang="en-US" sz="2200" dirty="0">
                <a:solidFill>
                  <a:prstClr val="black"/>
                </a:solidFill>
                <a:latin typeface="+mn-lt"/>
              </a:rPr>
              <a:t> At point </a:t>
            </a:r>
            <a:r>
              <a:rPr lang="en-US" sz="2200" i="1" dirty="0">
                <a:solidFill>
                  <a:prstClr val="black"/>
                </a:solidFill>
                <a:latin typeface="+mn-lt"/>
              </a:rPr>
              <a:t>A</a:t>
            </a:r>
            <a:r>
              <a:rPr lang="en-US" sz="2200" dirty="0">
                <a:solidFill>
                  <a:prstClr val="black"/>
                </a:solidFill>
                <a:latin typeface="+mn-lt"/>
              </a:rPr>
              <a:t>, consumption equals $25,138 and income equals $11,832. At point </a:t>
            </a:r>
            <a:r>
              <a:rPr lang="en-US" sz="2200" i="1" dirty="0">
                <a:solidFill>
                  <a:prstClr val="black"/>
                </a:solidFill>
                <a:latin typeface="+mn-lt"/>
              </a:rPr>
              <a:t>B</a:t>
            </a:r>
            <a:r>
              <a:rPr lang="en-US" sz="2200" dirty="0">
                <a:solidFill>
                  <a:prstClr val="black"/>
                </a:solidFill>
                <a:latin typeface="+mn-lt"/>
              </a:rPr>
              <a:t>, consumption equals $36,770 and income equals $29,423.</a:t>
            </a:r>
            <a:endParaRPr lang="en-US" sz="2200" dirty="0">
              <a:latin typeface="+mn-lt"/>
            </a:endParaRPr>
          </a:p>
        </p:txBody>
      </p:sp>
    </p:spTree>
    <p:extLst>
      <p:ext uri="{BB962C8B-B14F-4D97-AF65-F5344CB8AC3E}">
        <p14:creationId xmlns:p14="http://schemas.microsoft.com/office/powerpoint/2010/main" val="10492789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683230"/>
            <a:ext cx="8229600" cy="619385"/>
          </a:xfrm>
        </p:spPr>
        <p:txBody>
          <a:bodyPr/>
          <a:lstStyle/>
          <a:p>
            <a:pPr rtl="0" eaLnBrk="1" latinLnBrk="0" hangingPunct="1"/>
            <a:r>
              <a:rPr lang="en-US" dirty="0"/>
              <a:t>Slope</a:t>
            </a:r>
          </a:p>
        </p:txBody>
      </p:sp>
      <p:sp>
        <p:nvSpPr>
          <p:cNvPr id="3" name="Text Placeholder 2"/>
          <p:cNvSpPr>
            <a:spLocks noGrp="1"/>
          </p:cNvSpPr>
          <p:nvPr>
            <p:ph sz="quarter" idx="13"/>
          </p:nvPr>
        </p:nvSpPr>
        <p:spPr>
          <a:xfrm>
            <a:off x="355596" y="1441450"/>
            <a:ext cx="8232775" cy="2031295"/>
          </a:xfrm>
        </p:spPr>
        <p:txBody>
          <a:bodyPr>
            <a:spAutoFit/>
          </a:bodyPr>
          <a:lstStyle/>
          <a:p>
            <a:pPr marL="285750" marR="0" indent="-285750" fontAlgn="auto">
              <a:lnSpc>
                <a:spcPct val="100000"/>
              </a:lnSpc>
              <a:spcBef>
                <a:spcPts val="1500"/>
              </a:spcBef>
              <a:spcAft>
                <a:spcPts val="0"/>
              </a:spcAft>
              <a:buSzTx/>
              <a:tabLst/>
              <a:defRPr/>
            </a:pPr>
            <a:r>
              <a:rPr lang="en-US" sz="2400" b="1" dirty="0">
                <a:latin typeface="Arial" panose="020B0604020202020204" pitchFamily="34" charset="0"/>
                <a:cs typeface="Arial" panose="020B0604020202020204" pitchFamily="34" charset="0"/>
                <a:sym typeface="Wingdings 3" panose="05040102010807070707" pitchFamily="18" charset="2"/>
              </a:rPr>
              <a:t>slope A measurement that indicates whether the relationship between variables is positive or negative and how much of a response there is in </a:t>
            </a:r>
            <a:r>
              <a:rPr lang="en-US" sz="2400" b="1" i="1" dirty="0">
                <a:latin typeface="Arial" panose="020B0604020202020204" pitchFamily="34" charset="0"/>
                <a:cs typeface="Arial" panose="020B0604020202020204" pitchFamily="34" charset="0"/>
                <a:sym typeface="Wingdings 3" panose="05040102010807070707" pitchFamily="18" charset="2"/>
              </a:rPr>
              <a:t>Y</a:t>
            </a:r>
            <a:r>
              <a:rPr lang="en-US" sz="2400" b="1" dirty="0">
                <a:latin typeface="Arial" panose="020B0604020202020204" pitchFamily="34" charset="0"/>
                <a:cs typeface="Arial" panose="020B0604020202020204" pitchFamily="34" charset="0"/>
                <a:sym typeface="Wingdings 3" panose="05040102010807070707" pitchFamily="18" charset="2"/>
              </a:rPr>
              <a:t> (the variable on the vertical axis) when </a:t>
            </a:r>
            <a:r>
              <a:rPr lang="en-US" sz="2400" b="1" i="1" dirty="0">
                <a:latin typeface="Arial" panose="020B0604020202020204" pitchFamily="34" charset="0"/>
                <a:cs typeface="Arial" panose="020B0604020202020204" pitchFamily="34" charset="0"/>
                <a:sym typeface="Wingdings 3" panose="05040102010807070707" pitchFamily="18" charset="2"/>
              </a:rPr>
              <a:t>X</a:t>
            </a:r>
            <a:r>
              <a:rPr lang="en-US" sz="2400" b="1" dirty="0">
                <a:latin typeface="Arial" panose="020B0604020202020204" pitchFamily="34" charset="0"/>
                <a:cs typeface="Arial" panose="020B0604020202020204" pitchFamily="34" charset="0"/>
                <a:sym typeface="Wingdings 3" panose="05040102010807070707" pitchFamily="18" charset="2"/>
              </a:rPr>
              <a:t> (the variable on the horizontal axis) changes.</a:t>
            </a:r>
          </a:p>
        </p:txBody>
      </p:sp>
      <p:graphicFrame>
        <p:nvGraphicFramePr>
          <p:cNvPr id="5" name="Object 4" descr="The fraction delta Y over delta X equals the fraction Y2 minus Y1 over X2 minus X1"/>
          <p:cNvGraphicFramePr>
            <a:graphicFrameLocks noChangeAspect="1"/>
          </p:cNvGraphicFramePr>
          <p:nvPr>
            <p:extLst>
              <p:ext uri="{D42A27DB-BD31-4B8C-83A1-F6EECF244321}">
                <p14:modId xmlns:p14="http://schemas.microsoft.com/office/powerpoint/2010/main" val="1705820824"/>
              </p:ext>
            </p:extLst>
          </p:nvPr>
        </p:nvGraphicFramePr>
        <p:xfrm>
          <a:off x="3611563" y="3666024"/>
          <a:ext cx="1920875" cy="829818"/>
        </p:xfrm>
        <a:graphic>
          <a:graphicData uri="http://schemas.openxmlformats.org/presentationml/2006/ole">
            <mc:AlternateContent xmlns:mc="http://schemas.openxmlformats.org/markup-compatibility/2006">
              <mc:Choice xmlns:v="urn:schemas-microsoft-com:vml" Requires="v">
                <p:oleObj spid="_x0000_s1352" name="Equation" r:id="rId4" imgW="1587240" imgH="685800" progId="Equation.DSMT4">
                  <p:embed/>
                </p:oleObj>
              </mc:Choice>
              <mc:Fallback>
                <p:oleObj name="Equation" r:id="rId4" imgW="1587240" imgH="685800" progId="Equation.DSMT4">
                  <p:embed/>
                  <p:pic>
                    <p:nvPicPr>
                      <p:cNvPr id="0" name=""/>
                      <p:cNvPicPr/>
                      <p:nvPr/>
                    </p:nvPicPr>
                    <p:blipFill>
                      <a:blip r:embed="rId5"/>
                      <a:stretch>
                        <a:fillRect/>
                      </a:stretch>
                    </p:blipFill>
                    <p:spPr>
                      <a:xfrm>
                        <a:off x="3611563" y="3666024"/>
                        <a:ext cx="1920875" cy="829818"/>
                      </a:xfrm>
                      <a:prstGeom prst="rect">
                        <a:avLst/>
                      </a:prstGeom>
                    </p:spPr>
                  </p:pic>
                </p:oleObj>
              </mc:Fallback>
            </mc:AlternateContent>
          </a:graphicData>
        </a:graphic>
      </p:graphicFrame>
    </p:spTree>
    <p:extLst>
      <p:ext uri="{BB962C8B-B14F-4D97-AF65-F5344CB8AC3E}">
        <p14:creationId xmlns:p14="http://schemas.microsoft.com/office/powerpoint/2010/main" val="906594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596" y="223838"/>
            <a:ext cx="8229600" cy="1097279"/>
          </a:xfrm>
        </p:spPr>
        <p:txBody>
          <a:bodyPr>
            <a:spAutoFit/>
          </a:bodyPr>
          <a:lstStyle/>
          <a:p>
            <a:r>
              <a:rPr lang="en-US" dirty="0"/>
              <a:t>Chapter Outline and Learning Objectives </a:t>
            </a:r>
            <a:r>
              <a:rPr lang="en-US" sz="2800" dirty="0"/>
              <a:t>(2 of 2)</a:t>
            </a:r>
          </a:p>
        </p:txBody>
      </p:sp>
      <p:sp>
        <p:nvSpPr>
          <p:cNvPr id="6" name="Content Placeholder 5"/>
          <p:cNvSpPr>
            <a:spLocks noGrp="1"/>
          </p:cNvSpPr>
          <p:nvPr>
            <p:ph idx="1"/>
          </p:nvPr>
        </p:nvSpPr>
        <p:spPr>
          <a:xfrm>
            <a:off x="347129" y="1449114"/>
            <a:ext cx="8229600" cy="1936242"/>
          </a:xfrm>
        </p:spPr>
        <p:txBody>
          <a:bodyPr/>
          <a:lstStyle/>
          <a:p>
            <a:pPr marL="0" indent="0">
              <a:spcBef>
                <a:spcPts val="1800"/>
              </a:spcBef>
              <a:buNone/>
            </a:pPr>
            <a:r>
              <a:rPr lang="en-IN" b="1" dirty="0"/>
              <a:t>1.3 The Method of Economics</a:t>
            </a:r>
          </a:p>
          <a:p>
            <a:pPr marL="285750" indent="-285750">
              <a:spcBef>
                <a:spcPts val="1800"/>
              </a:spcBef>
              <a:buFont typeface="Arial" panose="020B0604020202020204" pitchFamily="34" charset="0"/>
              <a:buChar char="•"/>
            </a:pPr>
            <a:r>
              <a:rPr lang="en-US" dirty="0"/>
              <a:t>Think about an example of bad causal inference leading to erroneous decision making. Identify the four main goals of economic policy</a:t>
            </a:r>
            <a:r>
              <a:rPr lang="en-IN" dirty="0"/>
              <a:t>.</a:t>
            </a:r>
          </a:p>
        </p:txBody>
      </p:sp>
      <p:sp>
        <p:nvSpPr>
          <p:cNvPr id="4" name="Content Placeholder 3"/>
          <p:cNvSpPr>
            <a:spLocks noGrp="1"/>
          </p:cNvSpPr>
          <p:nvPr>
            <p:ph idx="11"/>
          </p:nvPr>
        </p:nvSpPr>
        <p:spPr>
          <a:xfrm>
            <a:off x="347129" y="3505134"/>
            <a:ext cx="8229600" cy="1523464"/>
          </a:xfrm>
        </p:spPr>
        <p:txBody>
          <a:bodyPr>
            <a:spAutoFit/>
          </a:bodyPr>
          <a:lstStyle/>
          <a:p>
            <a:pPr marL="0" indent="0">
              <a:spcBef>
                <a:spcPts val="1800"/>
              </a:spcBef>
              <a:buNone/>
            </a:pPr>
            <a:r>
              <a:rPr lang="en-IN" b="1" dirty="0"/>
              <a:t>1.4 </a:t>
            </a:r>
            <a:r>
              <a:rPr lang="en-IN" b="1" dirty="0">
                <a:latin typeface="+mn-lt"/>
              </a:rPr>
              <a:t>Economic Skills and Economics as a Career</a:t>
            </a:r>
          </a:p>
          <a:p>
            <a:pPr marL="285750" indent="-285750">
              <a:spcBef>
                <a:spcPts val="1800"/>
              </a:spcBef>
              <a:buFont typeface="Arial" panose="020B0604020202020204" pitchFamily="34" charset="0"/>
              <a:buChar char="•"/>
            </a:pPr>
            <a:r>
              <a:rPr lang="en-IN" dirty="0">
                <a:latin typeface="+mn-lt"/>
              </a:rPr>
              <a:t>Describe economics as a career and the key skills you can learn from studying economics.</a:t>
            </a:r>
            <a:endParaRPr lang="en-IN" dirty="0"/>
          </a:p>
        </p:txBody>
      </p:sp>
      <p:sp>
        <p:nvSpPr>
          <p:cNvPr id="3" name="Content Placeholder 2"/>
          <p:cNvSpPr>
            <a:spLocks noGrp="1"/>
          </p:cNvSpPr>
          <p:nvPr>
            <p:ph idx="10"/>
          </p:nvPr>
        </p:nvSpPr>
        <p:spPr>
          <a:xfrm>
            <a:off x="355599" y="5129506"/>
            <a:ext cx="8229600" cy="1092958"/>
          </a:xfrm>
        </p:spPr>
        <p:txBody>
          <a:bodyPr/>
          <a:lstStyle/>
          <a:p>
            <a:pPr marL="0" indent="0">
              <a:spcBef>
                <a:spcPts val="1800"/>
              </a:spcBef>
              <a:buNone/>
            </a:pPr>
            <a:r>
              <a:rPr lang="en-IN" b="1" kern="1200" dirty="0">
                <a:solidFill>
                  <a:schemeClr val="tx1"/>
                </a:solidFill>
                <a:latin typeface="+mn-lt"/>
                <a:ea typeface="+mn-ea"/>
                <a:cs typeface="+mn-cs"/>
              </a:rPr>
              <a:t>Appendix: How to Read and Understand Graphs</a:t>
            </a:r>
          </a:p>
          <a:p>
            <a:pPr marL="342900" indent="-342900">
              <a:spcBef>
                <a:spcPts val="1800"/>
              </a:spcBef>
            </a:pPr>
            <a:r>
              <a:rPr lang="en-US" dirty="0">
                <a:solidFill>
                  <a:schemeClr val="tx1"/>
                </a:solidFill>
                <a:latin typeface="+mn-lt"/>
              </a:rPr>
              <a:t>Understand how data can be graphically represented</a:t>
            </a:r>
            <a:r>
              <a:rPr lang="en-IN" dirty="0">
                <a:solidFill>
                  <a:schemeClr val="tx1"/>
                </a:solidFill>
                <a:latin typeface="+mn-lt"/>
              </a:rPr>
              <a:t>.</a:t>
            </a:r>
            <a:endParaRPr lang="en-IN" b="1" dirty="0">
              <a:solidFill>
                <a:schemeClr val="tx1"/>
              </a:solidFill>
              <a:latin typeface="+mn-lt"/>
            </a:endParaRPr>
          </a:p>
          <a:p>
            <a:pPr marL="0" indent="0">
              <a:buNone/>
            </a:pPr>
            <a:endParaRPr lang="en-US" dirty="0">
              <a:solidFill>
                <a:schemeClr val="tx1"/>
              </a:solidFill>
              <a:latin typeface="+mn-lt"/>
            </a:endParaRPr>
          </a:p>
        </p:txBody>
      </p:sp>
    </p:spTree>
    <p:extLst>
      <p:ext uri="{BB962C8B-B14F-4D97-AF65-F5344CB8AC3E}">
        <p14:creationId xmlns:p14="http://schemas.microsoft.com/office/powerpoint/2010/main" val="30191469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46544"/>
            <a:ext cx="8229600" cy="1231076"/>
          </a:xfrm>
        </p:spPr>
        <p:txBody>
          <a:bodyPr>
            <a:spAutoFit/>
          </a:bodyPr>
          <a:lstStyle/>
          <a:p>
            <a:r>
              <a:rPr lang="en-IN" sz="3400" dirty="0"/>
              <a:t>Figure 1A.3 A Curve with (a) Positive Slope and (b) Negative Slope</a:t>
            </a:r>
            <a:endParaRPr lang="en-US" sz="3400" dirty="0"/>
          </a:p>
        </p:txBody>
      </p:sp>
      <p:pic>
        <p:nvPicPr>
          <p:cNvPr id="8194" name="Picture 2" descr="The graph has a line formed by connecting two points A and B. &#10;There are two points X subscript 1 and X subscript 2 on the horizontal axis and corresponding points Y subscript 1 and Y subscript 2 on the vertical axis. &#10;Point A connects lines drawn vertically from X subscript 1 and horizontally from Y subscript 1. &#10;Point B connects lines drawn vertically from X subscript 2 and horizontally from Y subscript 2. This lies at an angle to Point A.&#10;Delta Y is an upward arrow between Y subscript 1 and Y subscript 2.&#10;Delta X is indicated by a rightward arrow between X subscript 1 and X subscript 2."/>
          <p:cNvPicPr>
            <a:picLocks noChangeAspect="1" noChangeArrowheads="1"/>
          </p:cNvPicPr>
          <p:nvPr/>
        </p:nvPicPr>
        <p:blipFill rotWithShape="1">
          <a:blip r:embed="rId3">
            <a:extLst>
              <a:ext uri="{28A0092B-C50C-407E-A947-70E740481C1C}">
                <a14:useLocalDpi xmlns:a14="http://schemas.microsoft.com/office/drawing/2010/main" val="0"/>
              </a:ext>
            </a:extLst>
          </a:blip>
          <a:srcRect r="50000"/>
          <a:stretch/>
        </p:blipFill>
        <p:spPr bwMode="auto">
          <a:xfrm>
            <a:off x="1345052" y="1217132"/>
            <a:ext cx="3114507" cy="322142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The graph has a line formed by connecting two points A and B. &#10;There are two points X subscript 1 and X subscript 2 on the horizontal axis and corresponding points Y subscript 1 and Y subscript 2 on the vertical axis. &#10;Point A connects lines drawn vertically from X subscript 1 and horizontally from Y subscript 1. &#10;Point B connects lines drawn vertically from X subscript 2 and horizontally from Y subscript 2. This lies at an angle to Point A.&#10;Delta Y is a downward arrow between Y subscript 1 and Y subscript 2.&#10;Delta X is indicated by a rightward arrow between X subscript 1 and X subscript 2."/>
          <p:cNvPicPr>
            <a:picLocks noChangeAspect="1" noChangeArrowheads="1"/>
          </p:cNvPicPr>
          <p:nvPr/>
        </p:nvPicPr>
        <p:blipFill rotWithShape="1">
          <a:blip r:embed="rId3">
            <a:extLst>
              <a:ext uri="{28A0092B-C50C-407E-A947-70E740481C1C}">
                <a14:useLocalDpi xmlns:a14="http://schemas.microsoft.com/office/drawing/2010/main" val="0"/>
              </a:ext>
            </a:extLst>
          </a:blip>
          <a:srcRect l="51346"/>
          <a:stretch/>
        </p:blipFill>
        <p:spPr bwMode="auto">
          <a:xfrm>
            <a:off x="4518909" y="1217132"/>
            <a:ext cx="3030687" cy="3221423"/>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sz="quarter" idx="13"/>
          </p:nvPr>
        </p:nvSpPr>
        <p:spPr>
          <a:xfrm>
            <a:off x="457200" y="4482681"/>
            <a:ext cx="8232775" cy="1866857"/>
          </a:xfrm>
        </p:spPr>
        <p:txBody>
          <a:bodyPr/>
          <a:lstStyle/>
          <a:p>
            <a:pPr marL="0" indent="0">
              <a:buSzTx/>
              <a:buNone/>
              <a:defRPr/>
            </a:pPr>
            <a:r>
              <a:rPr lang="en-IN" sz="2000" dirty="0">
                <a:latin typeface="+mn-lt"/>
                <a:cs typeface="Arial" panose="020B0604020202020204" pitchFamily="34" charset="0"/>
                <a:sym typeface="Wingdings 3" panose="05040102010807070707" pitchFamily="18" charset="2"/>
              </a:rPr>
              <a:t>A </a:t>
            </a:r>
            <a:r>
              <a:rPr lang="en-IN" sz="2000" i="1" dirty="0">
                <a:latin typeface="+mn-lt"/>
                <a:cs typeface="Arial" panose="020B0604020202020204" pitchFamily="34" charset="0"/>
                <a:sym typeface="Wingdings 3" panose="05040102010807070707" pitchFamily="18" charset="2"/>
              </a:rPr>
              <a:t>positive</a:t>
            </a:r>
            <a:r>
              <a:rPr lang="en-IN" sz="2000" dirty="0">
                <a:latin typeface="+mn-lt"/>
                <a:cs typeface="Arial" panose="020B0604020202020204" pitchFamily="34" charset="0"/>
                <a:sym typeface="Wingdings 3" panose="05040102010807070707" pitchFamily="18" charset="2"/>
              </a:rPr>
              <a:t> slope indicates that increases in </a:t>
            </a:r>
            <a:r>
              <a:rPr lang="en-IN" sz="2000" i="1" dirty="0">
                <a:latin typeface="+mn-lt"/>
                <a:cs typeface="Arial" panose="020B0604020202020204" pitchFamily="34" charset="0"/>
                <a:sym typeface="Wingdings 3" panose="05040102010807070707" pitchFamily="18" charset="2"/>
              </a:rPr>
              <a:t>X</a:t>
            </a:r>
            <a:r>
              <a:rPr lang="en-IN" sz="2000" dirty="0">
                <a:latin typeface="+mn-lt"/>
                <a:cs typeface="Arial" panose="020B0604020202020204" pitchFamily="34" charset="0"/>
                <a:sym typeface="Wingdings 3" panose="05040102010807070707" pitchFamily="18" charset="2"/>
              </a:rPr>
              <a:t> are associated with increases in </a:t>
            </a:r>
            <a:r>
              <a:rPr lang="en-IN" sz="2000" i="1" dirty="0">
                <a:latin typeface="+mn-lt"/>
                <a:cs typeface="Arial" panose="020B0604020202020204" pitchFamily="34" charset="0"/>
                <a:sym typeface="Wingdings 3" panose="05040102010807070707" pitchFamily="18" charset="2"/>
              </a:rPr>
              <a:t>Y</a:t>
            </a:r>
            <a:r>
              <a:rPr lang="en-IN" sz="2000" dirty="0">
                <a:latin typeface="+mn-lt"/>
                <a:cs typeface="Arial" panose="020B0604020202020204" pitchFamily="34" charset="0"/>
                <a:sym typeface="Wingdings 3" panose="05040102010807070707" pitchFamily="18" charset="2"/>
              </a:rPr>
              <a:t> and that decreases in </a:t>
            </a:r>
            <a:r>
              <a:rPr lang="en-IN" sz="2000" i="1" dirty="0">
                <a:latin typeface="+mn-lt"/>
                <a:cs typeface="Arial" panose="020B0604020202020204" pitchFamily="34" charset="0"/>
                <a:sym typeface="Wingdings 3" panose="05040102010807070707" pitchFamily="18" charset="2"/>
              </a:rPr>
              <a:t>X</a:t>
            </a:r>
            <a:r>
              <a:rPr lang="en-IN" sz="2000" dirty="0">
                <a:latin typeface="+mn-lt"/>
                <a:cs typeface="Arial" panose="020B0604020202020204" pitchFamily="34" charset="0"/>
                <a:sym typeface="Wingdings 3" panose="05040102010807070707" pitchFamily="18" charset="2"/>
              </a:rPr>
              <a:t> are associated with decreases in </a:t>
            </a:r>
            <a:r>
              <a:rPr lang="en-IN" sz="2000" i="1" dirty="0">
                <a:latin typeface="+mn-lt"/>
                <a:cs typeface="Arial" panose="020B0604020202020204" pitchFamily="34" charset="0"/>
                <a:sym typeface="Wingdings 3" panose="05040102010807070707" pitchFamily="18" charset="2"/>
              </a:rPr>
              <a:t>Y</a:t>
            </a:r>
            <a:r>
              <a:rPr lang="en-IN" sz="2000" dirty="0">
                <a:latin typeface="+mn-lt"/>
                <a:cs typeface="Arial" panose="020B0604020202020204" pitchFamily="34" charset="0"/>
                <a:sym typeface="Wingdings 3" panose="05040102010807070707" pitchFamily="18" charset="2"/>
              </a:rPr>
              <a:t>.</a:t>
            </a:r>
          </a:p>
          <a:p>
            <a:pPr marL="0" indent="0">
              <a:buSzTx/>
              <a:buNone/>
              <a:defRPr/>
            </a:pPr>
            <a:r>
              <a:rPr lang="en-IN" sz="2000" dirty="0">
                <a:latin typeface="+mn-lt"/>
                <a:cs typeface="Arial" panose="020B0604020202020204" pitchFamily="34" charset="0"/>
                <a:sym typeface="Wingdings 3" panose="05040102010807070707" pitchFamily="18" charset="2"/>
              </a:rPr>
              <a:t>A </a:t>
            </a:r>
            <a:r>
              <a:rPr lang="en-IN" sz="2000" i="1" dirty="0">
                <a:latin typeface="+mn-lt"/>
                <a:cs typeface="Arial" panose="020B0604020202020204" pitchFamily="34" charset="0"/>
                <a:sym typeface="Wingdings 3" panose="05040102010807070707" pitchFamily="18" charset="2"/>
              </a:rPr>
              <a:t>negative</a:t>
            </a:r>
            <a:r>
              <a:rPr lang="en-IN" sz="2000" dirty="0">
                <a:latin typeface="+mn-lt"/>
                <a:cs typeface="Arial" panose="020B0604020202020204" pitchFamily="34" charset="0"/>
                <a:sym typeface="Wingdings 3" panose="05040102010807070707" pitchFamily="18" charset="2"/>
              </a:rPr>
              <a:t> slope indicates the opposite—when </a:t>
            </a:r>
            <a:r>
              <a:rPr lang="en-IN" sz="2000" i="1" dirty="0">
                <a:latin typeface="+mn-lt"/>
                <a:cs typeface="Arial" panose="020B0604020202020204" pitchFamily="34" charset="0"/>
                <a:sym typeface="Wingdings 3" panose="05040102010807070707" pitchFamily="18" charset="2"/>
              </a:rPr>
              <a:t>X</a:t>
            </a:r>
            <a:r>
              <a:rPr lang="en-IN" sz="2000" dirty="0">
                <a:latin typeface="+mn-lt"/>
                <a:cs typeface="Arial" panose="020B0604020202020204" pitchFamily="34" charset="0"/>
                <a:sym typeface="Wingdings 3" panose="05040102010807070707" pitchFamily="18" charset="2"/>
              </a:rPr>
              <a:t> increases, </a:t>
            </a:r>
            <a:r>
              <a:rPr lang="en-IN" sz="2000" i="1" dirty="0">
                <a:latin typeface="+mn-lt"/>
                <a:cs typeface="Arial" panose="020B0604020202020204" pitchFamily="34" charset="0"/>
                <a:sym typeface="Wingdings 3" panose="05040102010807070707" pitchFamily="18" charset="2"/>
              </a:rPr>
              <a:t>Y</a:t>
            </a:r>
            <a:r>
              <a:rPr lang="en-IN" sz="2000" dirty="0">
                <a:latin typeface="+mn-lt"/>
                <a:cs typeface="Arial" panose="020B0604020202020204" pitchFamily="34" charset="0"/>
                <a:sym typeface="Wingdings 3" panose="05040102010807070707" pitchFamily="18" charset="2"/>
              </a:rPr>
              <a:t> decreases; and when </a:t>
            </a:r>
            <a:r>
              <a:rPr lang="en-IN" sz="2000" i="1" dirty="0">
                <a:latin typeface="+mn-lt"/>
                <a:cs typeface="Arial" panose="020B0604020202020204" pitchFamily="34" charset="0"/>
                <a:sym typeface="Wingdings 3" panose="05040102010807070707" pitchFamily="18" charset="2"/>
              </a:rPr>
              <a:t>X</a:t>
            </a:r>
            <a:r>
              <a:rPr lang="en-IN" sz="2000" dirty="0">
                <a:latin typeface="+mn-lt"/>
                <a:cs typeface="Arial" panose="020B0604020202020204" pitchFamily="34" charset="0"/>
                <a:sym typeface="Wingdings 3" panose="05040102010807070707" pitchFamily="18" charset="2"/>
              </a:rPr>
              <a:t> decreases, </a:t>
            </a:r>
            <a:r>
              <a:rPr lang="en-IN" sz="2000" i="1" dirty="0">
                <a:latin typeface="+mn-lt"/>
                <a:cs typeface="Arial" panose="020B0604020202020204" pitchFamily="34" charset="0"/>
                <a:sym typeface="Wingdings 3" panose="05040102010807070707" pitchFamily="18" charset="2"/>
              </a:rPr>
              <a:t>Y</a:t>
            </a:r>
            <a:r>
              <a:rPr lang="en-IN" sz="2000" dirty="0">
                <a:latin typeface="+mn-lt"/>
                <a:cs typeface="Arial" panose="020B0604020202020204" pitchFamily="34" charset="0"/>
                <a:sym typeface="Wingdings 3" panose="05040102010807070707" pitchFamily="18" charset="2"/>
              </a:rPr>
              <a:t> increases.</a:t>
            </a:r>
            <a:endParaRPr lang="en-IN" sz="2000" dirty="0">
              <a:latin typeface="+mn-lt"/>
            </a:endParaRPr>
          </a:p>
        </p:txBody>
      </p:sp>
    </p:spTree>
    <p:extLst>
      <p:ext uri="{BB962C8B-B14F-4D97-AF65-F5344CB8AC3E}">
        <p14:creationId xmlns:p14="http://schemas.microsoft.com/office/powerpoint/2010/main" val="26250367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145398"/>
            <a:ext cx="8229600" cy="1175119"/>
          </a:xfrm>
        </p:spPr>
        <p:txBody>
          <a:bodyPr>
            <a:spAutoFit/>
          </a:bodyPr>
          <a:lstStyle/>
          <a:p>
            <a:r>
              <a:rPr lang="en-IN" dirty="0"/>
              <a:t>Figure 1A.4 Changing Slopes along Curves</a:t>
            </a:r>
            <a:endParaRPr lang="en-US" dirty="0"/>
          </a:p>
        </p:txBody>
      </p:sp>
      <p:pic>
        <p:nvPicPr>
          <p:cNvPr id="9218" name="Picture 2" descr="The graph has X as the horizontal axis and Y as the vertical axis. &#10;The graph has a curve that begins near the intersection of the X and Y axes and rises in a gentle curve. It has a positive slope that decreases as you move from left to right."/>
          <p:cNvPicPr>
            <a:picLocks noChangeAspect="1" noChangeArrowheads="1"/>
          </p:cNvPicPr>
          <p:nvPr/>
        </p:nvPicPr>
        <p:blipFill rotWithShape="1">
          <a:blip r:embed="rId3">
            <a:extLst>
              <a:ext uri="{28A0092B-C50C-407E-A947-70E740481C1C}">
                <a14:useLocalDpi xmlns:a14="http://schemas.microsoft.com/office/drawing/2010/main" val="0"/>
              </a:ext>
            </a:extLst>
          </a:blip>
          <a:srcRect r="68490" b="50000"/>
          <a:stretch/>
        </p:blipFill>
        <p:spPr bwMode="auto">
          <a:xfrm>
            <a:off x="470103" y="1576516"/>
            <a:ext cx="2633243" cy="219853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The graph has X as the horizontal axis and Y as the vertical axis. &#10;The graph has a curve that begins near the intersection of the X and Y axes and rises in a gentle curve. It has a positive slope that increases as you move from left to right."/>
          <p:cNvPicPr>
            <a:picLocks noChangeAspect="1" noChangeArrowheads="1"/>
          </p:cNvPicPr>
          <p:nvPr/>
        </p:nvPicPr>
        <p:blipFill rotWithShape="1">
          <a:blip r:embed="rId3">
            <a:extLst>
              <a:ext uri="{28A0092B-C50C-407E-A947-70E740481C1C}">
                <a14:useLocalDpi xmlns:a14="http://schemas.microsoft.com/office/drawing/2010/main" val="0"/>
              </a:ext>
            </a:extLst>
          </a:blip>
          <a:srcRect l="33364" r="33273" b="50000"/>
          <a:stretch/>
        </p:blipFill>
        <p:spPr bwMode="auto">
          <a:xfrm>
            <a:off x="3213857" y="1576516"/>
            <a:ext cx="2788129" cy="219853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The graph has X as the horizontal axis and Y as the vertical axis. &#10;The graph has a curve that begins at the top left of the graph and falls in a gentle curve. It has a negative slope that increases as you move from left to right."/>
          <p:cNvPicPr>
            <a:picLocks noChangeAspect="1" noChangeArrowheads="1"/>
          </p:cNvPicPr>
          <p:nvPr/>
        </p:nvPicPr>
        <p:blipFill rotWithShape="1">
          <a:blip r:embed="rId3">
            <a:extLst>
              <a:ext uri="{28A0092B-C50C-407E-A947-70E740481C1C}">
                <a14:useLocalDpi xmlns:a14="http://schemas.microsoft.com/office/drawing/2010/main" val="0"/>
              </a:ext>
            </a:extLst>
          </a:blip>
          <a:srcRect l="68845" b="50000"/>
          <a:stretch/>
        </p:blipFill>
        <p:spPr bwMode="auto">
          <a:xfrm>
            <a:off x="6117278" y="1576518"/>
            <a:ext cx="2603557" cy="219853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The graph has X as the horizontal axis and Y as the vertical axis. &#10;The graph has a curve that begins at the top left of the graph and falls in a gentle curve. It has a negative slope that decreases as you move from left to right."/>
          <p:cNvPicPr>
            <a:picLocks noChangeAspect="1" noChangeArrowheads="1"/>
          </p:cNvPicPr>
          <p:nvPr/>
        </p:nvPicPr>
        <p:blipFill rotWithShape="1">
          <a:blip r:embed="rId3">
            <a:extLst>
              <a:ext uri="{28A0092B-C50C-407E-A947-70E740481C1C}">
                <a14:useLocalDpi xmlns:a14="http://schemas.microsoft.com/office/drawing/2010/main" val="0"/>
              </a:ext>
            </a:extLst>
          </a:blip>
          <a:srcRect t="50000" r="68490"/>
          <a:stretch/>
        </p:blipFill>
        <p:spPr bwMode="auto">
          <a:xfrm>
            <a:off x="470103" y="3874444"/>
            <a:ext cx="2633243" cy="2198538"/>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The graph has X as the horizontal axis and Y as the vertical axis. &#10;The graph has a curve that begins midway along the Y axis and rises in a gentle curve before falling. It has a positive slope that then becomes negative as the value of X rises.&#10;Point A on the curve is the point at which the slope is zero. "/>
          <p:cNvPicPr>
            <a:picLocks noChangeAspect="1" noChangeArrowheads="1"/>
          </p:cNvPicPr>
          <p:nvPr/>
        </p:nvPicPr>
        <p:blipFill rotWithShape="1">
          <a:blip r:embed="rId3">
            <a:extLst>
              <a:ext uri="{28A0092B-C50C-407E-A947-70E740481C1C}">
                <a14:useLocalDpi xmlns:a14="http://schemas.microsoft.com/office/drawing/2010/main" val="0"/>
              </a:ext>
            </a:extLst>
          </a:blip>
          <a:srcRect l="33364" t="50000" r="33273"/>
          <a:stretch/>
        </p:blipFill>
        <p:spPr bwMode="auto">
          <a:xfrm>
            <a:off x="3213858" y="3874444"/>
            <a:ext cx="2788128" cy="219853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The graph has X as the horizontal axis and Y as the vertical axis. &#10;The graph has a curve that begins midway along the Y axis and falls in a gentle curve before rising. It has a negative slope that then becomes positive as the value of X rises.&#10;Point A on the curve is the point at which the slope is zero. "/>
          <p:cNvPicPr>
            <a:picLocks noChangeAspect="1" noChangeArrowheads="1"/>
          </p:cNvPicPr>
          <p:nvPr/>
        </p:nvPicPr>
        <p:blipFill rotWithShape="1">
          <a:blip r:embed="rId3">
            <a:extLst>
              <a:ext uri="{28A0092B-C50C-407E-A947-70E740481C1C}">
                <a14:useLocalDpi xmlns:a14="http://schemas.microsoft.com/office/drawing/2010/main" val="0"/>
              </a:ext>
            </a:extLst>
          </a:blip>
          <a:srcRect l="68845" t="50000"/>
          <a:stretch/>
        </p:blipFill>
        <p:spPr bwMode="auto">
          <a:xfrm>
            <a:off x="6117278" y="3874444"/>
            <a:ext cx="2603557" cy="2198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90056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64063" y="72656"/>
            <a:ext cx="8229600" cy="671485"/>
          </a:xfrm>
        </p:spPr>
        <p:txBody>
          <a:bodyPr anchor="ctr">
            <a:spAutoFit/>
          </a:bodyPr>
          <a:lstStyle/>
          <a:p>
            <a:r>
              <a:rPr lang="en-IN" dirty="0"/>
              <a:t>Some Precautions </a:t>
            </a:r>
            <a:r>
              <a:rPr lang="en-IN" sz="2800" dirty="0"/>
              <a:t>(1 of 2)</a:t>
            </a:r>
            <a:endParaRPr lang="en-US" sz="2800" dirty="0"/>
          </a:p>
        </p:txBody>
      </p:sp>
      <p:sp>
        <p:nvSpPr>
          <p:cNvPr id="4" name="Content Placeholder 3"/>
          <p:cNvSpPr>
            <a:spLocks noGrp="1"/>
          </p:cNvSpPr>
          <p:nvPr>
            <p:ph sz="quarter" idx="13"/>
          </p:nvPr>
        </p:nvSpPr>
        <p:spPr>
          <a:xfrm>
            <a:off x="364063" y="1133945"/>
            <a:ext cx="3675617" cy="2894599"/>
          </a:xfrm>
        </p:spPr>
        <p:txBody>
          <a:bodyPr/>
          <a:lstStyle/>
          <a:p>
            <a:pPr marL="0" indent="0">
              <a:buSzTx/>
              <a:buNone/>
              <a:defRPr/>
            </a:pPr>
            <a:r>
              <a:rPr lang="en-IN" b="1" dirty="0">
                <a:latin typeface="+mn-lt"/>
                <a:cs typeface="Arial" panose="020B0604020202020204" pitchFamily="34" charset="0"/>
                <a:sym typeface="Wingdings 3" panose="05040102010807070707" pitchFamily="18" charset="2"/>
              </a:rPr>
              <a:t>Table 1A.3 Total Disposable Personal Income and Consumption for the United States, 1930–2017 (in billions of dollars)</a:t>
            </a:r>
          </a:p>
        </p:txBody>
      </p:sp>
      <p:graphicFrame>
        <p:nvGraphicFramePr>
          <p:cNvPr id="7" name="Table 1"/>
          <p:cNvGraphicFramePr>
            <a:graphicFrameLocks/>
          </p:cNvGraphicFramePr>
          <p:nvPr>
            <p:extLst>
              <p:ext uri="{D42A27DB-BD31-4B8C-83A1-F6EECF244321}">
                <p14:modId xmlns:p14="http://schemas.microsoft.com/office/powerpoint/2010/main" val="4221613881"/>
              </p:ext>
            </p:extLst>
          </p:nvPr>
        </p:nvGraphicFramePr>
        <p:xfrm>
          <a:off x="4378360" y="965205"/>
          <a:ext cx="4359240" cy="4936707"/>
        </p:xfrm>
        <a:graphic>
          <a:graphicData uri="http://schemas.openxmlformats.org/drawingml/2006/table">
            <a:tbl>
              <a:tblPr firstRow="1">
                <a:tableStyleId>{0E3FDE45-AF77-4B5C-9715-49D594BDF05E}</a:tableStyleId>
              </a:tblPr>
              <a:tblGrid>
                <a:gridCol w="642373">
                  <a:extLst>
                    <a:ext uri="{9D8B030D-6E8A-4147-A177-3AD203B41FA5}">
                      <a16:colId xmlns:a16="http://schemas.microsoft.com/office/drawing/2014/main" val="20000"/>
                    </a:ext>
                  </a:extLst>
                </a:gridCol>
                <a:gridCol w="1955800">
                  <a:extLst>
                    <a:ext uri="{9D8B030D-6E8A-4147-A177-3AD203B41FA5}">
                      <a16:colId xmlns:a16="http://schemas.microsoft.com/office/drawing/2014/main" val="20001"/>
                    </a:ext>
                  </a:extLst>
                </a:gridCol>
                <a:gridCol w="1761067">
                  <a:extLst>
                    <a:ext uri="{9D8B030D-6E8A-4147-A177-3AD203B41FA5}">
                      <a16:colId xmlns:a16="http://schemas.microsoft.com/office/drawing/2014/main" val="20002"/>
                    </a:ext>
                  </a:extLst>
                </a:gridCol>
              </a:tblGrid>
              <a:tr h="558800">
                <a:tc>
                  <a:txBody>
                    <a:bodyPr/>
                    <a:lstStyle/>
                    <a:p>
                      <a:pPr algn="ctr">
                        <a:lnSpc>
                          <a:spcPct val="107000"/>
                        </a:lnSpc>
                      </a:pPr>
                      <a:r>
                        <a:rPr lang="en-IN" sz="1600" dirty="0">
                          <a:solidFill>
                            <a:srgbClr val="007FA3"/>
                          </a:solidFill>
                          <a:effectLst/>
                          <a:latin typeface="+mn-lt"/>
                        </a:rPr>
                        <a:t>Blank</a:t>
                      </a: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pPr algn="ctr">
                        <a:lnSpc>
                          <a:spcPct val="107000"/>
                        </a:lnSpc>
                        <a:spcAft>
                          <a:spcPts val="0"/>
                        </a:spcAft>
                      </a:pPr>
                      <a:r>
                        <a:rPr lang="en-IN" sz="1600" b="1" kern="1200">
                          <a:solidFill>
                            <a:schemeClr val="bg1"/>
                          </a:solidFill>
                          <a:effectLst/>
                          <a:latin typeface="+mn-lt"/>
                          <a:ea typeface="Times New Roman"/>
                          <a:cs typeface="Times New Roman"/>
                        </a:rPr>
                        <a:t>Total Disposable Personal Income</a:t>
                      </a:r>
                      <a:endParaRPr lang="en-IN" sz="1600">
                        <a:solidFill>
                          <a:schemeClr val="bg1"/>
                        </a:solidFill>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tc>
                  <a:txBody>
                    <a:bodyPr/>
                    <a:lstStyle/>
                    <a:p>
                      <a:pPr algn="ctr">
                        <a:lnSpc>
                          <a:spcPct val="107000"/>
                        </a:lnSpc>
                        <a:spcAft>
                          <a:spcPts val="0"/>
                        </a:spcAft>
                      </a:pPr>
                      <a:r>
                        <a:rPr lang="en-IN" sz="1600" b="1" kern="1200" dirty="0">
                          <a:solidFill>
                            <a:schemeClr val="bg1"/>
                          </a:solidFill>
                          <a:effectLst/>
                          <a:latin typeface="+mn-lt"/>
                          <a:ea typeface="Times New Roman"/>
                          <a:cs typeface="Times New Roman"/>
                        </a:rPr>
                        <a:t>Total</a:t>
                      </a:r>
                      <a:endParaRPr lang="en-IN" sz="1600" dirty="0">
                        <a:solidFill>
                          <a:schemeClr val="bg1"/>
                        </a:solidFill>
                        <a:effectLst/>
                        <a:latin typeface="+mn-lt"/>
                        <a:ea typeface="Calibri"/>
                        <a:cs typeface="Times New Roman"/>
                      </a:endParaRPr>
                    </a:p>
                    <a:p>
                      <a:pPr algn="ctr">
                        <a:lnSpc>
                          <a:spcPct val="107000"/>
                        </a:lnSpc>
                        <a:spcAft>
                          <a:spcPts val="0"/>
                        </a:spcAft>
                      </a:pPr>
                      <a:r>
                        <a:rPr lang="en-IN" sz="1600" b="1" kern="1200" dirty="0">
                          <a:solidFill>
                            <a:schemeClr val="bg1"/>
                          </a:solidFill>
                          <a:effectLst/>
                          <a:latin typeface="+mn-lt"/>
                          <a:ea typeface="Times New Roman"/>
                          <a:cs typeface="Times New Roman"/>
                        </a:rPr>
                        <a:t>Consumption</a:t>
                      </a:r>
                      <a:endParaRPr lang="en-IN" sz="1600" dirty="0">
                        <a:solidFill>
                          <a:schemeClr val="bg1"/>
                        </a:solidFill>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007FA3"/>
                    </a:solidFill>
                  </a:tcPr>
                </a:tc>
                <a:extLst>
                  <a:ext uri="{0D108BD9-81ED-4DB2-BD59-A6C34878D82A}">
                    <a16:rowId xmlns:a16="http://schemas.microsoft.com/office/drawing/2014/main" val="10000"/>
                  </a:ext>
                </a:extLst>
              </a:tr>
              <a:tr h="275489">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1930</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75</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70</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1"/>
                  </a:ext>
                </a:extLst>
              </a:tr>
              <a:tr h="309356">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1940</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78</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71</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266339910"/>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1950</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215</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192</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3"/>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1960</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377</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332</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4"/>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1970</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762</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648</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5"/>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1980</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2,018</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1,755</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6"/>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1990</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4,312</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3,826</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7"/>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2000</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7,401</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6,792</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8"/>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2010</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11,238</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10,202</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09"/>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2011</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IN" sz="1600" kern="1200">
                          <a:solidFill>
                            <a:srgbClr val="000000"/>
                          </a:solidFill>
                          <a:effectLst/>
                          <a:latin typeface="+mn-lt"/>
                          <a:ea typeface="Times New Roman"/>
                          <a:cs typeface="Times New Roman"/>
                        </a:rPr>
                        <a:t>11,801</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IN" sz="1600" kern="1200">
                          <a:solidFill>
                            <a:srgbClr val="000000"/>
                          </a:solidFill>
                          <a:effectLst/>
                          <a:latin typeface="+mn-lt"/>
                          <a:ea typeface="Times New Roman"/>
                          <a:cs typeface="Times New Roman"/>
                        </a:rPr>
                        <a:t>10,689</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0"/>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2012</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US" sz="1600">
                          <a:effectLst/>
                          <a:latin typeface="+mn-lt"/>
                          <a:ea typeface="Times New Roman"/>
                          <a:cs typeface="Times New Roman"/>
                        </a:rPr>
                        <a:t>12,404</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US" sz="1600">
                          <a:effectLst/>
                          <a:latin typeface="+mn-lt"/>
                          <a:ea typeface="Times New Roman"/>
                          <a:cs typeface="Times New Roman"/>
                        </a:rPr>
                        <a:t>11,051</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1"/>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2013</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US" sz="1600">
                          <a:effectLst/>
                          <a:latin typeface="+mn-lt"/>
                          <a:ea typeface="Times New Roman"/>
                          <a:cs typeface="Times New Roman"/>
                        </a:rPr>
                        <a:t>12,396</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US" sz="1600">
                          <a:effectLst/>
                          <a:latin typeface="+mn-lt"/>
                          <a:ea typeface="Times New Roman"/>
                          <a:cs typeface="Times New Roman"/>
                        </a:rPr>
                        <a:t>11,361</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2"/>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2014</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US" sz="1600">
                          <a:effectLst/>
                          <a:latin typeface="+mn-lt"/>
                          <a:ea typeface="Times New Roman"/>
                          <a:cs typeface="Times New Roman"/>
                        </a:rPr>
                        <a:t>13,033</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US" sz="1600">
                          <a:effectLst/>
                          <a:latin typeface="+mn-lt"/>
                          <a:ea typeface="Times New Roman"/>
                          <a:cs typeface="Times New Roman"/>
                        </a:rPr>
                        <a:t>11,928</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3"/>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2015</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US" sz="1600">
                          <a:effectLst/>
                          <a:latin typeface="+mn-lt"/>
                          <a:ea typeface="Times New Roman"/>
                          <a:cs typeface="Times New Roman"/>
                        </a:rPr>
                        <a:t>13,615</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US" sz="1600">
                          <a:effectLst/>
                          <a:latin typeface="+mn-lt"/>
                          <a:ea typeface="Times New Roman"/>
                          <a:cs typeface="Times New Roman"/>
                        </a:rPr>
                        <a:t>12,332</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4"/>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2016</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US" sz="1600">
                          <a:effectLst/>
                          <a:latin typeface="+mn-lt"/>
                          <a:ea typeface="Times New Roman"/>
                          <a:cs typeface="Times New Roman"/>
                        </a:rPr>
                        <a:t>13,969</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US" sz="1600">
                          <a:effectLst/>
                          <a:latin typeface="+mn-lt"/>
                          <a:ea typeface="Times New Roman"/>
                          <a:cs typeface="Times New Roman"/>
                        </a:rPr>
                        <a:t>12,821</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5"/>
                  </a:ext>
                </a:extLst>
              </a:tr>
              <a:tr h="270933">
                <a:tc>
                  <a:txBody>
                    <a:bodyPr/>
                    <a:lstStyle/>
                    <a:p>
                      <a:pPr algn="ctr">
                        <a:lnSpc>
                          <a:spcPct val="107000"/>
                        </a:lnSpc>
                        <a:spcAft>
                          <a:spcPts val="0"/>
                        </a:spcAft>
                      </a:pPr>
                      <a:r>
                        <a:rPr lang="en-IN" sz="1600" kern="1200">
                          <a:solidFill>
                            <a:srgbClr val="000000"/>
                          </a:solidFill>
                          <a:effectLst/>
                          <a:latin typeface="+mn-lt"/>
                          <a:ea typeface="Times New Roman"/>
                          <a:cs typeface="Times New Roman"/>
                        </a:rPr>
                        <a:t>2017</a:t>
                      </a:r>
                      <a:endParaRPr lang="en-IN" sz="1600">
                        <a:effectLst/>
                        <a:latin typeface="+mn-lt"/>
                        <a:ea typeface="Calibri"/>
                        <a:cs typeface="Times New Roman"/>
                      </a:endParaRPr>
                    </a:p>
                  </a:txBody>
                  <a:tcPr marT="0" marB="0">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137160" algn="ctr">
                        <a:lnSpc>
                          <a:spcPct val="107000"/>
                        </a:lnSpc>
                        <a:spcAft>
                          <a:spcPts val="0"/>
                        </a:spcAft>
                        <a:tabLst>
                          <a:tab pos="267335" algn="l"/>
                          <a:tab pos="324485" algn="l"/>
                          <a:tab pos="381635" algn="l"/>
                        </a:tabLst>
                      </a:pPr>
                      <a:r>
                        <a:rPr lang="en-US" sz="1600">
                          <a:effectLst/>
                          <a:latin typeface="+mn-lt"/>
                          <a:ea typeface="Times New Roman"/>
                          <a:cs typeface="Times New Roman"/>
                        </a:rPr>
                        <a:t>14,379</a:t>
                      </a:r>
                      <a:endParaRPr lang="en-IN" sz="160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tc>
                  <a:txBody>
                    <a:bodyPr/>
                    <a:lstStyle/>
                    <a:p>
                      <a:pPr marR="290195" algn="ctr">
                        <a:lnSpc>
                          <a:spcPct val="107000"/>
                        </a:lnSpc>
                        <a:spcAft>
                          <a:spcPts val="0"/>
                        </a:spcAft>
                        <a:tabLst>
                          <a:tab pos="495935" algn="l"/>
                        </a:tabLst>
                      </a:pPr>
                      <a:r>
                        <a:rPr lang="en-US" sz="1600" dirty="0">
                          <a:effectLst/>
                          <a:latin typeface="+mn-lt"/>
                          <a:ea typeface="Times New Roman"/>
                          <a:cs typeface="Times New Roman"/>
                        </a:rPr>
                        <a:t>13,396</a:t>
                      </a:r>
                      <a:endParaRPr lang="en-IN" sz="1600" dirty="0">
                        <a:effectLst/>
                        <a:latin typeface="+mn-lt"/>
                        <a:ea typeface="Calibri"/>
                        <a:cs typeface="Times New Roman"/>
                      </a:endParaRPr>
                    </a:p>
                  </a:txBody>
                  <a:tcPr marT="0" marB="0">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solidFill>
                      <a:srgbClr val="D4EAE4"/>
                    </a:solidFill>
                  </a:tcPr>
                </a:tc>
                <a:extLst>
                  <a:ext uri="{0D108BD9-81ED-4DB2-BD59-A6C34878D82A}">
                    <a16:rowId xmlns:a16="http://schemas.microsoft.com/office/drawing/2014/main" val="10016"/>
                  </a:ext>
                </a:extLst>
              </a:tr>
            </a:tbl>
          </a:graphicData>
        </a:graphic>
      </p:graphicFrame>
      <p:sp>
        <p:nvSpPr>
          <p:cNvPr id="3" name="Content Placeholder 2"/>
          <p:cNvSpPr>
            <a:spLocks noGrp="1"/>
          </p:cNvSpPr>
          <p:nvPr>
            <p:ph sz="quarter" idx="14"/>
          </p:nvPr>
        </p:nvSpPr>
        <p:spPr>
          <a:xfrm>
            <a:off x="253992" y="6081621"/>
            <a:ext cx="8229600" cy="298659"/>
          </a:xfrm>
        </p:spPr>
        <p:txBody>
          <a:bodyPr anchor="ctr"/>
          <a:lstStyle/>
          <a:p>
            <a:pPr marL="101600" indent="0">
              <a:buNone/>
            </a:pPr>
            <a:r>
              <a:rPr lang="en-IN" sz="2000" i="1" dirty="0">
                <a:latin typeface="+mn-lt"/>
              </a:rPr>
              <a:t>Source: </a:t>
            </a:r>
            <a:r>
              <a:rPr lang="en-IN" sz="2000" dirty="0">
                <a:latin typeface="+mn-lt"/>
              </a:rPr>
              <a:t>U.S. Department of Commerce, Bureau of Economic Analysis.</a:t>
            </a:r>
          </a:p>
        </p:txBody>
      </p:sp>
    </p:spTree>
    <p:extLst>
      <p:ext uri="{BB962C8B-B14F-4D97-AF65-F5344CB8AC3E}">
        <p14:creationId xmlns:p14="http://schemas.microsoft.com/office/powerpoint/2010/main" val="15895907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64063" y="103177"/>
            <a:ext cx="8229600" cy="610441"/>
          </a:xfrm>
        </p:spPr>
        <p:txBody>
          <a:bodyPr anchor="ctr">
            <a:spAutoFit/>
          </a:bodyPr>
          <a:lstStyle/>
          <a:p>
            <a:r>
              <a:rPr lang="en-IN" dirty="0"/>
              <a:t>Some Precautions </a:t>
            </a:r>
            <a:r>
              <a:rPr lang="en-IN" sz="2800" dirty="0"/>
              <a:t>(2 of 2)</a:t>
            </a:r>
            <a:endParaRPr lang="en-US" sz="2800" dirty="0"/>
          </a:p>
        </p:txBody>
      </p:sp>
      <p:sp>
        <p:nvSpPr>
          <p:cNvPr id="4" name="Content Placeholder 3"/>
          <p:cNvSpPr>
            <a:spLocks noGrp="1"/>
          </p:cNvSpPr>
          <p:nvPr>
            <p:ph sz="quarter" idx="13"/>
          </p:nvPr>
        </p:nvSpPr>
        <p:spPr>
          <a:xfrm>
            <a:off x="355596" y="777525"/>
            <a:ext cx="8232775" cy="492412"/>
          </a:xfrm>
        </p:spPr>
        <p:txBody>
          <a:bodyPr>
            <a:spAutoFit/>
          </a:bodyPr>
          <a:lstStyle/>
          <a:p>
            <a:pPr marL="0" indent="0">
              <a:buSzTx/>
              <a:buNone/>
              <a:defRPr/>
            </a:pPr>
            <a:r>
              <a:rPr lang="en-IN" sz="2000" b="1" dirty="0">
                <a:latin typeface="+mn-lt"/>
                <a:cs typeface="Arial" panose="020B0604020202020204" pitchFamily="34" charset="0"/>
                <a:sym typeface="Wingdings 3" panose="05040102010807070707" pitchFamily="18" charset="2"/>
              </a:rPr>
              <a:t>Figure 1A.5  Disposable Personal Income and Consumption</a:t>
            </a:r>
          </a:p>
        </p:txBody>
      </p:sp>
      <p:pic>
        <p:nvPicPr>
          <p:cNvPr id="10242" name="Picture 2" descr="The graph in the image has total disposable personal income in billions of dollars as the horizontal axis and total consumption in billions of dollars as the vertical axis. &#10;The X axis begins at 1000 and extends to 15000 and the Y axis begins at 1000 extending to 15000. &#10;There are two lines on the graph. The first is a 45-degree line that begins at the intersection of the X and Y axes and continues to the top of the graph.&#10;The second is a line of points that represent total disposable personal income and total consumption in different years, measured in billions of dollars. &#10;The second line is an upward rising line that moves parallel to the 45-degree line in the initial period before dropping a little in 1980. Beyond this, the gap between the two lines begins gradually widening. The second curve however continues to rise in an upward fashion, barring a small dip in 20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725" y="1382544"/>
            <a:ext cx="4595726" cy="4092376"/>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p:cNvSpPr>
            <a:spLocks noGrp="1"/>
          </p:cNvSpPr>
          <p:nvPr>
            <p:ph sz="quarter" idx="15"/>
          </p:nvPr>
        </p:nvSpPr>
        <p:spPr>
          <a:xfrm>
            <a:off x="5157860" y="1336767"/>
            <a:ext cx="3792007" cy="4247286"/>
          </a:xfrm>
        </p:spPr>
        <p:txBody>
          <a:bodyPr wrap="square">
            <a:spAutoFit/>
          </a:bodyPr>
          <a:lstStyle/>
          <a:p>
            <a:pPr marL="0" indent="0">
              <a:lnSpc>
                <a:spcPct val="110000"/>
              </a:lnSpc>
              <a:spcBef>
                <a:spcPts val="0"/>
              </a:spcBef>
              <a:buNone/>
            </a:pPr>
            <a:r>
              <a:rPr lang="en-US" sz="2000" dirty="0">
                <a:latin typeface="+mn-lt"/>
                <a:cs typeface="Arial" panose="020B0604020202020204" pitchFamily="34" charset="0"/>
              </a:rPr>
              <a:t>It is important to think carefully about what is represented by points in the space defined by the axes of a graph.</a:t>
            </a:r>
          </a:p>
          <a:p>
            <a:pPr marL="0" indent="0">
              <a:lnSpc>
                <a:spcPct val="110000"/>
              </a:lnSpc>
              <a:spcBef>
                <a:spcPts val="0"/>
              </a:spcBef>
              <a:buNone/>
            </a:pPr>
            <a:r>
              <a:rPr lang="en-US" sz="2000" dirty="0">
                <a:latin typeface="+mn-lt"/>
                <a:cs typeface="Arial" panose="020B0604020202020204" pitchFamily="34" charset="0"/>
              </a:rPr>
              <a:t>In Figure 1A.5 we have graphed income with consumption, as in Figure 1A.2, but here each observation point is total disposable income and total consumption in </a:t>
            </a:r>
            <a:r>
              <a:rPr lang="en-US" sz="2000" i="1" dirty="0">
                <a:latin typeface="+mn-lt"/>
                <a:cs typeface="Arial" panose="020B0604020202020204" pitchFamily="34" charset="0"/>
              </a:rPr>
              <a:t>different years</a:t>
            </a:r>
            <a:r>
              <a:rPr lang="en-US" sz="2000" dirty="0">
                <a:latin typeface="+mn-lt"/>
                <a:cs typeface="Arial" panose="020B0604020202020204" pitchFamily="34" charset="0"/>
              </a:rPr>
              <a:t>, measured in billions of dollars.</a:t>
            </a:r>
          </a:p>
        </p:txBody>
      </p:sp>
      <p:sp>
        <p:nvSpPr>
          <p:cNvPr id="3" name="Content Placeholder 2"/>
          <p:cNvSpPr>
            <a:spLocks noGrp="1"/>
          </p:cNvSpPr>
          <p:nvPr>
            <p:ph sz="quarter" idx="14"/>
          </p:nvPr>
        </p:nvSpPr>
        <p:spPr>
          <a:xfrm>
            <a:off x="466725" y="5643552"/>
            <a:ext cx="4845108" cy="615523"/>
          </a:xfrm>
        </p:spPr>
        <p:txBody>
          <a:bodyPr wrap="square" anchor="ctr">
            <a:spAutoFit/>
          </a:bodyPr>
          <a:lstStyle/>
          <a:p>
            <a:pPr marL="101600" indent="0">
              <a:buNone/>
            </a:pPr>
            <a:r>
              <a:rPr lang="en-US" sz="2800" i="1" dirty="0">
                <a:latin typeface="+mn-lt"/>
              </a:rPr>
              <a:t>Source: </a:t>
            </a:r>
            <a:r>
              <a:rPr lang="en-US" sz="2800" dirty="0">
                <a:latin typeface="+mn-lt"/>
              </a:rPr>
              <a:t>See Table 1A.3.</a:t>
            </a:r>
            <a:endParaRPr lang="en-IN" sz="2800" i="1" dirty="0">
              <a:latin typeface="+mn-lt"/>
            </a:endParaRPr>
          </a:p>
        </p:txBody>
      </p:sp>
    </p:spTree>
    <p:extLst>
      <p:ext uri="{BB962C8B-B14F-4D97-AF65-F5344CB8AC3E}">
        <p14:creationId xmlns:p14="http://schemas.microsoft.com/office/powerpoint/2010/main" val="26020894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9518" y="127697"/>
            <a:ext cx="8229600" cy="1207007"/>
          </a:xfrm>
        </p:spPr>
        <p:txBody>
          <a:bodyPr/>
          <a:lstStyle/>
          <a:p>
            <a:r>
              <a:rPr lang="pt-BR" dirty="0"/>
              <a:t>Appendix Review Terms and Concepts</a:t>
            </a:r>
            <a:endParaRPr lang="en-IN" dirty="0"/>
          </a:p>
        </p:txBody>
      </p:sp>
      <p:sp>
        <p:nvSpPr>
          <p:cNvPr id="6" name="Text Box 3"/>
          <p:cNvSpPr txBox="1">
            <a:spLocks noGrp="1" noChangeArrowheads="1"/>
          </p:cNvSpPr>
          <p:nvPr>
            <p:ph sz="quarter" idx="13"/>
          </p:nvPr>
        </p:nvSpPr>
        <p:spPr bwMode="auto">
          <a:xfrm>
            <a:off x="457201" y="1500719"/>
            <a:ext cx="3403600" cy="46473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1pPr>
            <a:lvl2pPr marL="742950" indent="-285750">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2pPr>
            <a:lvl3pPr marL="1143000" indent="-228600">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3pPr>
            <a:lvl4pPr marL="1600200" indent="-228600">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4pPr>
            <a:lvl5pPr marL="2057400" indent="-228600">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5pPr>
            <a:lvl6pPr marL="2514600" indent="-228600" eaLnBrk="0" fontAlgn="base" hangingPunct="0">
              <a:spcBef>
                <a:spcPct val="0"/>
              </a:spcBef>
              <a:spcAft>
                <a:spcPct val="0"/>
              </a:spcAft>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6pPr>
            <a:lvl7pPr marL="2971800" indent="-228600" eaLnBrk="0" fontAlgn="base" hangingPunct="0">
              <a:spcBef>
                <a:spcPct val="0"/>
              </a:spcBef>
              <a:spcAft>
                <a:spcPct val="0"/>
              </a:spcAft>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7pPr>
            <a:lvl8pPr marL="3429000" indent="-228600" eaLnBrk="0" fontAlgn="base" hangingPunct="0">
              <a:spcBef>
                <a:spcPct val="0"/>
              </a:spcBef>
              <a:spcAft>
                <a:spcPct val="0"/>
              </a:spcAft>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8pPr>
            <a:lvl9pPr marL="3886200" indent="-228600" eaLnBrk="0" fontAlgn="base" hangingPunct="0">
              <a:spcBef>
                <a:spcPct val="0"/>
              </a:spcBef>
              <a:spcAft>
                <a:spcPct val="0"/>
              </a:spcAft>
              <a:defRPr sz="1200" b="1">
                <a:solidFill>
                  <a:srgbClr val="7D0013"/>
                </a:solidFill>
                <a:latin typeface="Arial" panose="020B0604020202020204" pitchFamily="34" charset="0"/>
                <a:cs typeface="Arial" panose="020B0604020202020204" pitchFamily="34" charset="0"/>
                <a:sym typeface="Wingdings 3" panose="05040102010807070707" pitchFamily="18" charset="2"/>
              </a:defRPr>
            </a:lvl9pPr>
          </a:lstStyle>
          <a:p>
            <a:pPr marL="342900" indent="-342900">
              <a:spcBef>
                <a:spcPct val="50000"/>
              </a:spcBef>
              <a:buSzPct val="100000"/>
            </a:pPr>
            <a:r>
              <a:rPr lang="en-US" sz="2000" b="0" dirty="0">
                <a:solidFill>
                  <a:schemeClr val="tx1"/>
                </a:solidFill>
                <a:latin typeface="+mn-lt"/>
              </a:rPr>
              <a:t>graph</a:t>
            </a:r>
          </a:p>
          <a:p>
            <a:pPr marL="342900" indent="-342900">
              <a:spcBef>
                <a:spcPct val="50000"/>
              </a:spcBef>
              <a:buSzPct val="100000"/>
            </a:pPr>
            <a:r>
              <a:rPr lang="en-US" sz="2000" b="0" dirty="0">
                <a:solidFill>
                  <a:schemeClr val="tx1"/>
                </a:solidFill>
                <a:latin typeface="+mn-lt"/>
              </a:rPr>
              <a:t>negative relationship</a:t>
            </a:r>
          </a:p>
          <a:p>
            <a:pPr marL="342900" indent="-342900">
              <a:spcBef>
                <a:spcPct val="50000"/>
              </a:spcBef>
              <a:buSzPct val="100000"/>
            </a:pPr>
            <a:r>
              <a:rPr lang="en-US" sz="2000" b="0" dirty="0">
                <a:solidFill>
                  <a:schemeClr val="tx1"/>
                </a:solidFill>
                <a:latin typeface="+mn-lt"/>
              </a:rPr>
              <a:t>origin</a:t>
            </a:r>
          </a:p>
          <a:p>
            <a:pPr marL="342900" indent="-342900">
              <a:spcBef>
                <a:spcPct val="50000"/>
              </a:spcBef>
              <a:buSzPct val="100000"/>
            </a:pPr>
            <a:r>
              <a:rPr lang="en-US" sz="2000" b="0" dirty="0">
                <a:solidFill>
                  <a:schemeClr val="tx1"/>
                </a:solidFill>
                <a:latin typeface="+mn-lt"/>
              </a:rPr>
              <a:t>positive relationship</a:t>
            </a:r>
          </a:p>
          <a:p>
            <a:pPr marL="342900" indent="-342900">
              <a:spcBef>
                <a:spcPct val="50000"/>
              </a:spcBef>
              <a:buSzPct val="100000"/>
            </a:pPr>
            <a:r>
              <a:rPr lang="en-US" sz="2000" b="0" dirty="0">
                <a:solidFill>
                  <a:schemeClr val="tx1"/>
                </a:solidFill>
                <a:latin typeface="+mn-lt"/>
              </a:rPr>
              <a:t>Slope</a:t>
            </a:r>
          </a:p>
          <a:p>
            <a:pPr marL="342900" indent="-342900">
              <a:spcBef>
                <a:spcPct val="50000"/>
              </a:spcBef>
              <a:buSzPct val="100000"/>
            </a:pPr>
            <a:r>
              <a:rPr lang="en-US" sz="2000" b="0" dirty="0">
                <a:solidFill>
                  <a:schemeClr val="tx1"/>
                </a:solidFill>
                <a:latin typeface="+mn-lt"/>
              </a:rPr>
              <a:t>time series graph</a:t>
            </a:r>
          </a:p>
          <a:p>
            <a:pPr marL="342900" indent="-342900">
              <a:spcBef>
                <a:spcPct val="50000"/>
              </a:spcBef>
              <a:buSzPct val="100000"/>
            </a:pPr>
            <a:r>
              <a:rPr lang="en-US" sz="2000" b="0" dirty="0">
                <a:solidFill>
                  <a:schemeClr val="tx1"/>
                </a:solidFill>
                <a:latin typeface="+mn-lt"/>
              </a:rPr>
              <a:t>X-axis</a:t>
            </a:r>
          </a:p>
          <a:p>
            <a:pPr marL="342900" indent="-342900">
              <a:spcBef>
                <a:spcPct val="50000"/>
              </a:spcBef>
              <a:buSzPct val="100000"/>
            </a:pPr>
            <a:r>
              <a:rPr lang="en-US" sz="2000" b="0" dirty="0">
                <a:solidFill>
                  <a:schemeClr val="tx1"/>
                </a:solidFill>
                <a:latin typeface="+mn-lt"/>
              </a:rPr>
              <a:t>X-intercept</a:t>
            </a:r>
          </a:p>
          <a:p>
            <a:pPr marL="342900" indent="-342900">
              <a:spcBef>
                <a:spcPct val="50000"/>
              </a:spcBef>
              <a:buSzPct val="100000"/>
            </a:pPr>
            <a:r>
              <a:rPr lang="en-US" sz="2000" b="0" dirty="0">
                <a:solidFill>
                  <a:schemeClr val="tx1"/>
                </a:solidFill>
                <a:latin typeface="+mn-lt"/>
              </a:rPr>
              <a:t>Y-axis</a:t>
            </a:r>
          </a:p>
          <a:p>
            <a:pPr marL="342900" indent="-342900">
              <a:spcBef>
                <a:spcPct val="50000"/>
              </a:spcBef>
              <a:buSzPct val="100000"/>
            </a:pPr>
            <a:r>
              <a:rPr lang="en-US" sz="2000" b="0" dirty="0">
                <a:solidFill>
                  <a:schemeClr val="tx1"/>
                </a:solidFill>
                <a:latin typeface="+mn-lt"/>
              </a:rPr>
              <a:t>Y-intercept</a:t>
            </a:r>
          </a:p>
        </p:txBody>
      </p:sp>
    </p:spTree>
    <p:extLst>
      <p:ext uri="{BB962C8B-B14F-4D97-AF65-F5344CB8AC3E}">
        <p14:creationId xmlns:p14="http://schemas.microsoft.com/office/powerpoint/2010/main" val="27302690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6" name="Title 4">
            <a:extLst>
              <a:ext uri="{FF2B5EF4-FFF2-40B4-BE49-F238E27FC236}">
                <a16:creationId xmlns:a16="http://schemas.microsoft.com/office/drawing/2014/main" id="{E47FF819-0D5D-491A-BF8F-B42813E7390C}"/>
              </a:ext>
            </a:extLst>
          </p:cNvPr>
          <p:cNvSpPr>
            <a:spLocks noGrp="1"/>
          </p:cNvSpPr>
          <p:nvPr>
            <p:ph type="title"/>
          </p:nvPr>
        </p:nvSpPr>
        <p:spPr>
          <a:xfrm>
            <a:off x="457200" y="689672"/>
            <a:ext cx="8229600" cy="553998"/>
          </a:xfrm>
        </p:spPr>
        <p:txBody>
          <a:bodyPr lIns="0" tIns="0" rIns="0" bIns="0">
            <a:spAutoFit/>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a:extLst/>
          </a:blip>
          <a:stretch>
            <a:fillRect/>
          </a:stretch>
        </p:blipFill>
        <p:spPr>
          <a:xfrm>
            <a:off x="413328"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773205"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extLst>
      <p:ext uri="{BB962C8B-B14F-4D97-AF65-F5344CB8AC3E}">
        <p14:creationId xmlns:p14="http://schemas.microsoft.com/office/powerpoint/2010/main" val="2564797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355596" y="151624"/>
            <a:ext cx="8229600" cy="1175119"/>
          </a:xfrm>
        </p:spPr>
        <p:txBody>
          <a:bodyPr>
            <a:spAutoFit/>
          </a:bodyPr>
          <a:lstStyle/>
          <a:p>
            <a:r>
              <a:rPr lang="en-IN" dirty="0"/>
              <a:t>Chapter 1 The Scope and Method of Economics</a:t>
            </a:r>
          </a:p>
        </p:txBody>
      </p:sp>
      <p:sp>
        <p:nvSpPr>
          <p:cNvPr id="3" name="Content Placeholder 2"/>
          <p:cNvSpPr>
            <a:spLocks noGrp="1"/>
          </p:cNvSpPr>
          <p:nvPr>
            <p:ph sz="quarter" idx="13"/>
          </p:nvPr>
        </p:nvSpPr>
        <p:spPr>
          <a:xfrm>
            <a:off x="347129" y="1449917"/>
            <a:ext cx="8232775" cy="2986616"/>
          </a:xfrm>
        </p:spPr>
        <p:txBody>
          <a:bodyPr/>
          <a:lstStyle/>
          <a:p>
            <a:pPr indent="-256032">
              <a:buFont typeface="Arial" panose="020B0604020202020204" pitchFamily="34" charset="0"/>
              <a:buChar char="•"/>
            </a:pPr>
            <a:r>
              <a:rPr lang="en-US" b="1" kern="1200" dirty="0">
                <a:solidFill>
                  <a:schemeClr val="tx1"/>
                </a:solidFill>
                <a:latin typeface="+mn-lt"/>
                <a:ea typeface="+mn-ea"/>
                <a:cs typeface="Arial" panose="020B0604020202020204" pitchFamily="34" charset="0"/>
              </a:rPr>
              <a:t>economics </a:t>
            </a:r>
            <a:r>
              <a:rPr lang="en-US" kern="1200" dirty="0">
                <a:solidFill>
                  <a:schemeClr val="tx1"/>
                </a:solidFill>
                <a:latin typeface="+mn-lt"/>
                <a:ea typeface="+mn-ea"/>
                <a:cs typeface="Arial" panose="020B0604020202020204" pitchFamily="34" charset="0"/>
              </a:rPr>
              <a:t>The study of how individuals and societies choose to use the scarce resources that nature and previous generations have provided.</a:t>
            </a:r>
            <a:endParaRPr lang="en-IN" altLang="en-US" kern="1200" dirty="0">
              <a:solidFill>
                <a:schemeClr val="tx1"/>
              </a:solidFill>
              <a:latin typeface="+mn-lt"/>
              <a:ea typeface="+mn-ea"/>
              <a:cs typeface="Arial" panose="020B0604020202020204" pitchFamily="34" charset="0"/>
            </a:endParaRPr>
          </a:p>
          <a:p>
            <a:pPr indent="-256032">
              <a:buFont typeface="Arial" panose="020B0604020202020204" pitchFamily="34" charset="0"/>
              <a:buChar char="•"/>
            </a:pPr>
            <a:r>
              <a:rPr lang="en-US" kern="1200" dirty="0">
                <a:solidFill>
                  <a:schemeClr val="tx1"/>
                </a:solidFill>
                <a:latin typeface="+mn-lt"/>
                <a:ea typeface="+mn-ea"/>
                <a:cs typeface="Arial" panose="020B0604020202020204" pitchFamily="34" charset="0"/>
              </a:rPr>
              <a:t>The key word in the definition is </a:t>
            </a:r>
            <a:r>
              <a:rPr lang="en-US" i="1" kern="1200" dirty="0">
                <a:solidFill>
                  <a:schemeClr val="tx1"/>
                </a:solidFill>
                <a:latin typeface="+mn-lt"/>
                <a:ea typeface="+mn-ea"/>
                <a:cs typeface="Arial" panose="020B0604020202020204" pitchFamily="34" charset="0"/>
              </a:rPr>
              <a:t>choose</a:t>
            </a:r>
            <a:r>
              <a:rPr lang="en-IN" altLang="en-US" kern="1200" dirty="0">
                <a:solidFill>
                  <a:schemeClr val="tx1"/>
                </a:solidFill>
                <a:latin typeface="+mn-lt"/>
                <a:ea typeface="+mn-ea"/>
                <a:cs typeface="Arial" panose="020B0604020202020204" pitchFamily="34" charset="0"/>
              </a:rPr>
              <a:t>.</a:t>
            </a:r>
          </a:p>
          <a:p>
            <a:pPr indent="-256032">
              <a:buFont typeface="Arial" panose="020B0604020202020204" pitchFamily="34" charset="0"/>
              <a:buChar char="•"/>
            </a:pPr>
            <a:r>
              <a:rPr lang="en-US" kern="1200" dirty="0">
                <a:solidFill>
                  <a:schemeClr val="tx1"/>
                </a:solidFill>
                <a:latin typeface="+mn-lt"/>
                <a:ea typeface="+mn-ea"/>
                <a:cs typeface="Arial" panose="020B0604020202020204" pitchFamily="34" charset="0"/>
              </a:rPr>
              <a:t>Economics is a behavioral, or social, science. </a:t>
            </a:r>
          </a:p>
          <a:p>
            <a:pPr indent="-256032">
              <a:buFont typeface="Arial" panose="020B0604020202020204" pitchFamily="34" charset="0"/>
              <a:buChar char="•"/>
            </a:pPr>
            <a:r>
              <a:rPr lang="en-US" kern="1200" dirty="0">
                <a:solidFill>
                  <a:schemeClr val="tx1"/>
                </a:solidFill>
                <a:latin typeface="+mn-lt"/>
                <a:ea typeface="+mn-ea"/>
                <a:cs typeface="Arial" panose="020B0604020202020204" pitchFamily="34" charset="0"/>
              </a:rPr>
              <a:t>Economics is the study of how people make choices.</a:t>
            </a:r>
            <a:endParaRPr lang="en-US" altLang="en-US" kern="1200" dirty="0">
              <a:solidFill>
                <a:schemeClr val="tx1"/>
              </a:solidFill>
              <a:latin typeface="+mn-lt"/>
              <a:ea typeface="+mn-ea"/>
              <a:cs typeface="Arial" panose="020B0604020202020204" pitchFamily="34" charset="0"/>
            </a:endParaRPr>
          </a:p>
        </p:txBody>
      </p:sp>
    </p:spTree>
    <p:extLst>
      <p:ext uri="{BB962C8B-B14F-4D97-AF65-F5344CB8AC3E}">
        <p14:creationId xmlns:p14="http://schemas.microsoft.com/office/powerpoint/2010/main" val="3980314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530" y="574017"/>
            <a:ext cx="8229600" cy="738633"/>
          </a:xfrm>
        </p:spPr>
        <p:txBody>
          <a:bodyPr>
            <a:spAutoFit/>
          </a:bodyPr>
          <a:lstStyle/>
          <a:p>
            <a:r>
              <a:rPr lang="en-IN" dirty="0"/>
              <a:t>Why Study Economics?</a:t>
            </a:r>
          </a:p>
        </p:txBody>
      </p:sp>
      <p:sp>
        <p:nvSpPr>
          <p:cNvPr id="3" name="Content Placeholder 2"/>
          <p:cNvSpPr>
            <a:spLocks noGrp="1"/>
          </p:cNvSpPr>
          <p:nvPr>
            <p:ph idx="1"/>
          </p:nvPr>
        </p:nvSpPr>
        <p:spPr>
          <a:xfrm>
            <a:off x="364063" y="1436911"/>
            <a:ext cx="8229600" cy="2454488"/>
          </a:xfrm>
        </p:spPr>
        <p:txBody>
          <a:bodyPr>
            <a:spAutoFit/>
          </a:bodyPr>
          <a:lstStyle/>
          <a:p>
            <a:pPr marL="0" indent="0">
              <a:buNone/>
            </a:pPr>
            <a:r>
              <a:rPr lang="en-IN" b="1" kern="1200" dirty="0">
                <a:solidFill>
                  <a:schemeClr val="tx1"/>
                </a:solidFill>
                <a:latin typeface="+mn-lt"/>
                <a:ea typeface="+mn-ea"/>
                <a:cs typeface="Arial" panose="020B0604020202020204" pitchFamily="34" charset="0"/>
              </a:rPr>
              <a:t>To Learn a Way of Thinking</a:t>
            </a:r>
          </a:p>
          <a:p>
            <a:pPr marL="342900" indent="-342900"/>
            <a:r>
              <a:rPr lang="en-IN" kern="1200" dirty="0">
                <a:solidFill>
                  <a:schemeClr val="tx1"/>
                </a:solidFill>
                <a:latin typeface="+mn-lt"/>
                <a:ea typeface="+mn-ea"/>
                <a:cs typeface="Arial" panose="020B0604020202020204" pitchFamily="34" charset="0"/>
              </a:rPr>
              <a:t>Economics has three fundamental concepts:</a:t>
            </a:r>
          </a:p>
          <a:p>
            <a:pPr marL="829818" lvl="1" indent="-342900"/>
            <a:r>
              <a:rPr lang="en-IN" dirty="0"/>
              <a:t>Opportunity Cost</a:t>
            </a:r>
          </a:p>
          <a:p>
            <a:pPr marL="829818" lvl="1" indent="-342900"/>
            <a:r>
              <a:rPr lang="en-IN" dirty="0"/>
              <a:t>Marginalism</a:t>
            </a:r>
          </a:p>
          <a:p>
            <a:pPr marL="829818" lvl="1" indent="-342900"/>
            <a:r>
              <a:rPr lang="en-IN" dirty="0"/>
              <a:t>Efficient Markets</a:t>
            </a:r>
            <a:endParaRPr lang="en-IN" kern="1200" dirty="0">
              <a:solidFill>
                <a:schemeClr val="tx1"/>
              </a:solidFill>
              <a:latin typeface="+mn-lt"/>
              <a:ea typeface="+mn-ea"/>
              <a:cs typeface="Arial" panose="020B0604020202020204" pitchFamily="34" charset="0"/>
            </a:endParaRPr>
          </a:p>
        </p:txBody>
      </p:sp>
    </p:spTree>
    <p:extLst>
      <p:ext uri="{BB962C8B-B14F-4D97-AF65-F5344CB8AC3E}">
        <p14:creationId xmlns:p14="http://schemas.microsoft.com/office/powerpoint/2010/main" val="551088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897" y="574017"/>
            <a:ext cx="8229600" cy="738633"/>
          </a:xfrm>
        </p:spPr>
        <p:txBody>
          <a:bodyPr>
            <a:spAutoFit/>
          </a:bodyPr>
          <a:lstStyle/>
          <a:p>
            <a:r>
              <a:rPr lang="en-US" dirty="0"/>
              <a:t>To Learn a Way of Thinking </a:t>
            </a:r>
            <a:r>
              <a:rPr lang="en-US" sz="2800" dirty="0"/>
              <a:t>(1 of 3)</a:t>
            </a:r>
          </a:p>
        </p:txBody>
      </p:sp>
      <p:sp>
        <p:nvSpPr>
          <p:cNvPr id="3" name="Content Placeholder 2"/>
          <p:cNvSpPr>
            <a:spLocks noGrp="1"/>
          </p:cNvSpPr>
          <p:nvPr>
            <p:ph idx="1"/>
          </p:nvPr>
        </p:nvSpPr>
        <p:spPr>
          <a:xfrm>
            <a:off x="368298" y="1436911"/>
            <a:ext cx="8229600" cy="2046684"/>
          </a:xfrm>
        </p:spPr>
        <p:txBody>
          <a:bodyPr>
            <a:spAutoFit/>
          </a:bodyPr>
          <a:lstStyle/>
          <a:p>
            <a:pPr marL="0" indent="0">
              <a:buClr>
                <a:srgbClr val="0070C0"/>
              </a:buClr>
              <a:buSzPct val="100000"/>
              <a:buNone/>
            </a:pPr>
            <a:r>
              <a:rPr lang="en-US" altLang="en-US" b="1" dirty="0"/>
              <a:t>Opportunity Cost</a:t>
            </a:r>
          </a:p>
          <a:p>
            <a:pPr marL="342900" indent="-342900">
              <a:buClr>
                <a:srgbClr val="007FA3"/>
              </a:buClr>
              <a:buSzPct val="100000"/>
            </a:pPr>
            <a:r>
              <a:rPr lang="en-US" altLang="en-US" b="1" kern="1200" dirty="0">
                <a:solidFill>
                  <a:schemeClr val="tx1"/>
                </a:solidFill>
                <a:latin typeface="+mn-lt"/>
                <a:ea typeface="+mn-ea"/>
                <a:cs typeface="Arial" panose="020B0604020202020204" pitchFamily="34" charset="0"/>
              </a:rPr>
              <a:t>opportunity cost  </a:t>
            </a:r>
            <a:r>
              <a:rPr lang="en-US" altLang="en-US" kern="1200" dirty="0">
                <a:solidFill>
                  <a:schemeClr val="tx1"/>
                </a:solidFill>
                <a:latin typeface="+mn-lt"/>
                <a:ea typeface="+mn-ea"/>
                <a:cs typeface="Arial" panose="020B0604020202020204" pitchFamily="34" charset="0"/>
              </a:rPr>
              <a:t>The best alternative that we forgo, or give up, when we make a choice or decision. </a:t>
            </a:r>
          </a:p>
          <a:p>
            <a:pPr marL="342900" indent="-342900">
              <a:buClr>
                <a:srgbClr val="007FA3"/>
              </a:buClr>
              <a:buSzPct val="100000"/>
            </a:pPr>
            <a:r>
              <a:rPr lang="en-US" altLang="en-US" b="1" kern="1200" dirty="0">
                <a:solidFill>
                  <a:schemeClr val="tx1"/>
                </a:solidFill>
                <a:latin typeface="+mn-lt"/>
                <a:ea typeface="+mn-ea"/>
                <a:cs typeface="Arial" panose="020B0604020202020204" pitchFamily="34" charset="0"/>
              </a:rPr>
              <a:t>scarce</a:t>
            </a:r>
            <a:r>
              <a:rPr lang="en-US" altLang="en-US" kern="1200" dirty="0">
                <a:solidFill>
                  <a:schemeClr val="tx1"/>
                </a:solidFill>
                <a:latin typeface="+mn-lt"/>
                <a:ea typeface="+mn-ea"/>
                <a:cs typeface="Arial" panose="020B0604020202020204" pitchFamily="34" charset="0"/>
              </a:rPr>
              <a:t>  Limited.</a:t>
            </a:r>
            <a:endParaRPr lang="en-US" kern="1200" dirty="0">
              <a:solidFill>
                <a:schemeClr val="tx1"/>
              </a:solidFill>
              <a:latin typeface="+mn-lt"/>
              <a:ea typeface="+mn-ea"/>
              <a:cs typeface="Arial" panose="020B0604020202020204" pitchFamily="34" charset="0"/>
            </a:endParaRPr>
          </a:p>
        </p:txBody>
      </p:sp>
    </p:spTree>
    <p:extLst>
      <p:ext uri="{BB962C8B-B14F-4D97-AF65-F5344CB8AC3E}">
        <p14:creationId xmlns:p14="http://schemas.microsoft.com/office/powerpoint/2010/main" val="1505109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8662" y="40596"/>
            <a:ext cx="8229600" cy="738633"/>
          </a:xfrm>
        </p:spPr>
        <p:txBody>
          <a:bodyPr anchor="ctr">
            <a:spAutoFit/>
          </a:bodyPr>
          <a:lstStyle/>
          <a:p>
            <a:pPr marR="0" fontAlgn="auto">
              <a:lnSpc>
                <a:spcPct val="100000"/>
              </a:lnSpc>
              <a:spcBef>
                <a:spcPts val="0"/>
              </a:spcBef>
              <a:spcAft>
                <a:spcPts val="0"/>
              </a:spcAft>
              <a:buClr>
                <a:srgbClr val="0070C0"/>
              </a:buClr>
              <a:buSzTx/>
              <a:tabLst/>
              <a:defRPr/>
            </a:pPr>
            <a:r>
              <a:rPr lang="pt-BR" dirty="0"/>
              <a:t>Economics In Practice </a:t>
            </a:r>
            <a:r>
              <a:rPr lang="pt-BR" sz="2800" dirty="0"/>
              <a:t>(1 of 4)</a:t>
            </a:r>
          </a:p>
        </p:txBody>
      </p:sp>
      <p:sp>
        <p:nvSpPr>
          <p:cNvPr id="5" name="Content Placeholder 4"/>
          <p:cNvSpPr>
            <a:spLocks noGrp="1"/>
          </p:cNvSpPr>
          <p:nvPr>
            <p:ph sz="quarter" idx="15"/>
          </p:nvPr>
        </p:nvSpPr>
        <p:spPr>
          <a:xfrm>
            <a:off x="348187" y="784610"/>
            <a:ext cx="8223250" cy="395914"/>
          </a:xfrm>
        </p:spPr>
        <p:txBody>
          <a:bodyPr anchor="ctr"/>
          <a:lstStyle/>
          <a:p>
            <a:pPr marL="0" indent="0">
              <a:spcBef>
                <a:spcPts val="0"/>
              </a:spcBef>
              <a:buClr>
                <a:srgbClr val="0070C0"/>
              </a:buClr>
              <a:buSzTx/>
              <a:buNone/>
              <a:defRPr/>
            </a:pPr>
            <a:r>
              <a:rPr lang="en-IN" sz="2800" b="1" dirty="0">
                <a:solidFill>
                  <a:srgbClr val="007FA3"/>
                </a:solidFill>
                <a:latin typeface="+mj-lt"/>
                <a:ea typeface="Times New Roman"/>
                <a:cs typeface="Times New Roman"/>
                <a:sym typeface="Times New Roman"/>
              </a:rPr>
              <a:t>Rainfall and Schooling in India</a:t>
            </a:r>
          </a:p>
        </p:txBody>
      </p:sp>
      <p:sp>
        <p:nvSpPr>
          <p:cNvPr id="6" name="Content Placeholder 5"/>
          <p:cNvSpPr>
            <a:spLocks noGrp="1"/>
          </p:cNvSpPr>
          <p:nvPr>
            <p:ph sz="quarter" idx="13"/>
          </p:nvPr>
        </p:nvSpPr>
        <p:spPr>
          <a:xfrm>
            <a:off x="347130" y="1526120"/>
            <a:ext cx="5054604" cy="2935813"/>
          </a:xfrm>
        </p:spPr>
        <p:txBody>
          <a:bodyPr/>
          <a:lstStyle/>
          <a:p>
            <a:pPr marL="0" indent="0">
              <a:spcBef>
                <a:spcPct val="50000"/>
              </a:spcBef>
              <a:buClr>
                <a:srgbClr val="0070C0"/>
              </a:buClr>
              <a:buNone/>
            </a:pPr>
            <a:r>
              <a:rPr lang="en-US" sz="1800" dirty="0"/>
              <a:t>Much of India is still rural and dependent on agriculture.</a:t>
            </a:r>
          </a:p>
          <a:p>
            <a:pPr marL="0" indent="0">
              <a:spcBef>
                <a:spcPct val="50000"/>
              </a:spcBef>
              <a:buClr>
                <a:srgbClr val="0070C0"/>
              </a:buClr>
              <a:buNone/>
            </a:pPr>
            <a:r>
              <a:rPr lang="en-US" sz="1800" dirty="0"/>
              <a:t>When rains are plentiful, the opportunity cost of sending children to school—the loss in current agricultural output—increases.</a:t>
            </a:r>
          </a:p>
          <a:p>
            <a:pPr marL="0" indent="0">
              <a:spcBef>
                <a:spcPct val="50000"/>
              </a:spcBef>
              <a:buClr>
                <a:srgbClr val="0070C0"/>
              </a:buClr>
              <a:buNone/>
            </a:pPr>
            <a:r>
              <a:rPr lang="en-US" sz="1800" dirty="0"/>
              <a:t>Using data from more than 2 million children ages 5–16 across rural India, economists find that an unusually high rainfall reduces school enrollments and thus lower math test scores.</a:t>
            </a:r>
            <a:endParaRPr lang="en-IN" sz="1800" dirty="0"/>
          </a:p>
          <a:p>
            <a:endParaRPr lang="en-IN" sz="1800" dirty="0"/>
          </a:p>
        </p:txBody>
      </p:sp>
      <p:pic>
        <p:nvPicPr>
          <p:cNvPr id="3074" name="Picture 2" descr="An image of a child writing Hindi words on a blackboard while other children sitting on the floor look 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57154" y="1853887"/>
            <a:ext cx="3352800" cy="2521585"/>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sz="quarter" idx="14"/>
          </p:nvPr>
        </p:nvSpPr>
        <p:spPr>
          <a:xfrm>
            <a:off x="457200" y="4680279"/>
            <a:ext cx="8229600" cy="1509568"/>
          </a:xfrm>
        </p:spPr>
        <p:txBody>
          <a:bodyPr vert="horz" lIns="0" tIns="0" rIns="0" bIns="0" rtlCol="0" anchor="ctr">
            <a:spAutoFit/>
          </a:bodyPr>
          <a:lstStyle/>
          <a:p>
            <a:pPr marL="0" indent="0">
              <a:spcBef>
                <a:spcPct val="35000"/>
              </a:spcBef>
              <a:spcAft>
                <a:spcPct val="10000"/>
              </a:spcAft>
              <a:buNone/>
            </a:pPr>
            <a:r>
              <a:rPr lang="en-US" sz="1800" kern="0" dirty="0"/>
              <a:t>CRITICAL THINKING</a:t>
            </a:r>
          </a:p>
          <a:p>
            <a:pPr marL="342900" indent="-342900">
              <a:spcAft>
                <a:spcPct val="10000"/>
              </a:spcAft>
              <a:buFont typeface="+mj-lt"/>
              <a:buAutoNum type="arabicPeriod"/>
            </a:pPr>
            <a:r>
              <a:rPr lang="en-US" sz="1800" dirty="0"/>
              <a:t>For urban children in India, work opportunities are few.  What would you expect to see happen to the urban-rural gap in test scores in high rainfall periods?</a:t>
            </a:r>
            <a:endParaRPr lang="en-IN" sz="1800" dirty="0"/>
          </a:p>
        </p:txBody>
      </p:sp>
    </p:spTree>
    <p:extLst>
      <p:ext uri="{BB962C8B-B14F-4D97-AF65-F5344CB8AC3E}">
        <p14:creationId xmlns:p14="http://schemas.microsoft.com/office/powerpoint/2010/main" val="2506570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897" y="574017"/>
            <a:ext cx="8229600" cy="738633"/>
          </a:xfrm>
        </p:spPr>
        <p:txBody>
          <a:bodyPr>
            <a:spAutoFit/>
          </a:bodyPr>
          <a:lstStyle/>
          <a:p>
            <a:r>
              <a:rPr lang="en-US" dirty="0"/>
              <a:t>To Learn a Way of Thinking </a:t>
            </a:r>
            <a:r>
              <a:rPr lang="en-US" sz="2800" dirty="0"/>
              <a:t>(2 of 3)</a:t>
            </a:r>
          </a:p>
        </p:txBody>
      </p:sp>
      <p:sp>
        <p:nvSpPr>
          <p:cNvPr id="3" name="Content Placeholder 2"/>
          <p:cNvSpPr>
            <a:spLocks noGrp="1"/>
          </p:cNvSpPr>
          <p:nvPr>
            <p:ph idx="1"/>
          </p:nvPr>
        </p:nvSpPr>
        <p:spPr>
          <a:xfrm>
            <a:off x="359226" y="1445378"/>
            <a:ext cx="8229600" cy="1854323"/>
          </a:xfrm>
        </p:spPr>
        <p:txBody>
          <a:bodyPr>
            <a:spAutoFit/>
          </a:bodyPr>
          <a:lstStyle/>
          <a:p>
            <a:pPr marL="0" indent="0">
              <a:buClr>
                <a:srgbClr val="0070C0"/>
              </a:buClr>
              <a:buSzPct val="100000"/>
              <a:buNone/>
            </a:pPr>
            <a:r>
              <a:rPr lang="en-US" altLang="en-US" b="1" dirty="0"/>
              <a:t>Marginalism </a:t>
            </a:r>
          </a:p>
          <a:p>
            <a:pPr marL="342900" indent="-342900">
              <a:buClr>
                <a:srgbClr val="007FA3"/>
              </a:buClr>
              <a:buSzPct val="100000"/>
            </a:pPr>
            <a:r>
              <a:rPr lang="en-US" b="1" kern="1200" dirty="0" err="1">
                <a:solidFill>
                  <a:schemeClr val="tx1"/>
                </a:solidFill>
                <a:latin typeface="+mn-lt"/>
                <a:ea typeface="+mn-ea"/>
                <a:cs typeface="Arial" panose="020B0604020202020204" pitchFamily="34" charset="0"/>
              </a:rPr>
              <a:t>marginalism</a:t>
            </a:r>
            <a:r>
              <a:rPr lang="en-US" kern="1200" dirty="0">
                <a:solidFill>
                  <a:schemeClr val="tx1"/>
                </a:solidFill>
                <a:latin typeface="+mn-lt"/>
                <a:ea typeface="+mn-ea"/>
                <a:cs typeface="Arial" panose="020B0604020202020204" pitchFamily="34" charset="0"/>
              </a:rPr>
              <a:t> The process of analyzing the additional or incremental costs or benefits arising from a choice or decision.</a:t>
            </a:r>
          </a:p>
        </p:txBody>
      </p:sp>
    </p:spTree>
    <p:extLst>
      <p:ext uri="{BB962C8B-B14F-4D97-AF65-F5344CB8AC3E}">
        <p14:creationId xmlns:p14="http://schemas.microsoft.com/office/powerpoint/2010/main" val="3043400283"/>
      </p:ext>
    </p:extLst>
  </p:cSld>
  <p:clrMapOvr>
    <a:masterClrMapping/>
  </p:clrMapOvr>
</p:sld>
</file>

<file path=ppt/theme/theme1.xml><?xml version="1.0" encoding="utf-8"?>
<a:theme xmlns:a="http://schemas.openxmlformats.org/drawingml/2006/main" name="508 Lecture">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34773</TotalTime>
  <Words>2976</Words>
  <Application>Microsoft Office PowerPoint</Application>
  <PresentationFormat>On-screen Show (4:3)</PresentationFormat>
  <Paragraphs>454</Paragraphs>
  <Slides>45</Slides>
  <Notes>19</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45</vt:i4>
      </vt:variant>
    </vt:vector>
  </HeadingPairs>
  <TitlesOfParts>
    <vt:vector size="51" baseType="lpstr">
      <vt:lpstr>Arial</vt:lpstr>
      <vt:lpstr>Noto Sans Symbols</vt:lpstr>
      <vt:lpstr>Times New Roman</vt:lpstr>
      <vt:lpstr>Verdana</vt:lpstr>
      <vt:lpstr>508 Lecture</vt:lpstr>
      <vt:lpstr>Equation</vt:lpstr>
      <vt:lpstr>Principles of Economics (1 of 2)</vt:lpstr>
      <vt:lpstr>Principles of Economics (2 of 2)</vt:lpstr>
      <vt:lpstr>Chapter Outline and Learning Objectives (1 of 2)</vt:lpstr>
      <vt:lpstr>Chapter Outline and Learning Objectives (2 of 2)</vt:lpstr>
      <vt:lpstr>Chapter 1 The Scope and Method of Economics</vt:lpstr>
      <vt:lpstr>Why Study Economics?</vt:lpstr>
      <vt:lpstr>To Learn a Way of Thinking (1 of 3)</vt:lpstr>
      <vt:lpstr>Economics In Practice (1 of 4)</vt:lpstr>
      <vt:lpstr>To Learn a Way of Thinking (2 of 3)</vt:lpstr>
      <vt:lpstr>To Learn a Way of Thinking (3 of 3)</vt:lpstr>
      <vt:lpstr>Economics In Practice (2 of 4)</vt:lpstr>
      <vt:lpstr>To Understand Society</vt:lpstr>
      <vt:lpstr>To Be an Informed Citizen</vt:lpstr>
      <vt:lpstr>The Scope of Economics (1 of 2)</vt:lpstr>
      <vt:lpstr>Economics In Practice (3 of 4)</vt:lpstr>
      <vt:lpstr>The Scope of Economics (2 of 2)</vt:lpstr>
      <vt:lpstr>Table 1.1 Examples of Microeconomic and Macroeconomic Concerns</vt:lpstr>
      <vt:lpstr>Table 1.2 The Fields of Economics   (1 of 3)</vt:lpstr>
      <vt:lpstr>Table 1.2 The Fields of Economics   (2 of 3)</vt:lpstr>
      <vt:lpstr>Table 1.2 The Fields of Economics   (3 of 3)</vt:lpstr>
      <vt:lpstr>The Method of Economics</vt:lpstr>
      <vt:lpstr>Theories and Models (1 of 5)</vt:lpstr>
      <vt:lpstr>Theories and Models (2 of 5)</vt:lpstr>
      <vt:lpstr>Theories and Models (3 of 5)</vt:lpstr>
      <vt:lpstr>Theories and Models (4 of 5)</vt:lpstr>
      <vt:lpstr>Theories and Models (5 of 5)</vt:lpstr>
      <vt:lpstr>Economics In Practice (4 of 4)</vt:lpstr>
      <vt:lpstr>Economic Policy (1 of 3)</vt:lpstr>
      <vt:lpstr>Economic Policy (2 of 3)</vt:lpstr>
      <vt:lpstr>Economic Policy (3 of 3)</vt:lpstr>
      <vt:lpstr>An Invitation</vt:lpstr>
      <vt:lpstr>Economic Skills and Economics as a Career</vt:lpstr>
      <vt:lpstr>Review Terms and Concepts</vt:lpstr>
      <vt:lpstr>Table 1A.1 Total Disposable Personal  Income in the United States, 1975–2017  (in billions of dollars)</vt:lpstr>
      <vt:lpstr>Graphing Two Variables</vt:lpstr>
      <vt:lpstr>Plotting Income and Consumption Data for Households</vt:lpstr>
      <vt:lpstr>Table 1A.2 Consumption Expenditures and After-Tax Income, 2016</vt:lpstr>
      <vt:lpstr>Figure 1A.2 Household Consumption and Income</vt:lpstr>
      <vt:lpstr>Slope</vt:lpstr>
      <vt:lpstr>Figure 1A.3 A Curve with (a) Positive Slope and (b) Negative Slope</vt:lpstr>
      <vt:lpstr>Figure 1A.4 Changing Slopes along Curves</vt:lpstr>
      <vt:lpstr>Some Precautions (1 of 2)</vt:lpstr>
      <vt:lpstr>Some Precautions (2 of 2)</vt:lpstr>
      <vt:lpstr>Appendix Review Terms and Concepts</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Principles of Economics, Thirteenth Edition</dc:title>
  <dc:subject>Principles of Economics</dc:subject>
  <dc:creator>Karl E. Case/Ray C. Fair/Sharon M. Oster</dc:creator>
  <cp:keywords>Business</cp:keywords>
  <cp:lastModifiedBy>Alex Panayides</cp:lastModifiedBy>
  <cp:revision>446</cp:revision>
  <dcterms:modified xsi:type="dcterms:W3CDTF">2019-08-21T21:58:02Z</dcterms:modified>
</cp:coreProperties>
</file>